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80" r:id="rId5"/>
    <p:sldId id="289" r:id="rId6"/>
    <p:sldId id="290" r:id="rId7"/>
    <p:sldId id="281" r:id="rId8"/>
    <p:sldId id="309" r:id="rId9"/>
    <p:sldId id="311" r:id="rId10"/>
    <p:sldId id="310" r:id="rId11"/>
    <p:sldId id="329" r:id="rId12"/>
    <p:sldId id="306" r:id="rId13"/>
    <p:sldId id="319" r:id="rId14"/>
    <p:sldId id="320" r:id="rId15"/>
    <p:sldId id="294" r:id="rId16"/>
    <p:sldId id="316" r:id="rId17"/>
    <p:sldId id="296" r:id="rId18"/>
    <p:sldId id="297" r:id="rId19"/>
    <p:sldId id="307" r:id="rId20"/>
    <p:sldId id="321" r:id="rId21"/>
    <p:sldId id="322" r:id="rId22"/>
    <p:sldId id="323" r:id="rId23"/>
    <p:sldId id="326" r:id="rId24"/>
    <p:sldId id="327" r:id="rId25"/>
    <p:sldId id="328" r:id="rId26"/>
    <p:sldId id="282" r:id="rId27"/>
    <p:sldId id="312" r:id="rId28"/>
    <p:sldId id="299" r:id="rId29"/>
    <p:sldId id="301" r:id="rId30"/>
    <p:sldId id="300" r:id="rId31"/>
    <p:sldId id="342" r:id="rId32"/>
    <p:sldId id="304" r:id="rId33"/>
    <p:sldId id="305" r:id="rId34"/>
    <p:sldId id="308" r:id="rId35"/>
    <p:sldId id="324" r:id="rId36"/>
    <p:sldId id="325" r:id="rId37"/>
    <p:sldId id="330" r:id="rId38"/>
    <p:sldId id="338" r:id="rId39"/>
    <p:sldId id="340" r:id="rId40"/>
    <p:sldId id="339" r:id="rId41"/>
    <p:sldId id="341" r:id="rId42"/>
    <p:sldId id="264" r:id="rId43"/>
    <p:sldId id="265" r:id="rId44"/>
    <p:sldId id="266" r:id="rId45"/>
    <p:sldId id="267" r:id="rId46"/>
    <p:sldId id="269" r:id="rId47"/>
    <p:sldId id="275" r:id="rId48"/>
    <p:sldId id="277" r:id="rId49"/>
    <p:sldId id="278" r:id="rId50"/>
    <p:sldId id="279" r:id="rId51"/>
    <p:sldId id="284" r:id="rId52"/>
    <p:sldId id="332" r:id="rId53"/>
    <p:sldId id="333" r:id="rId54"/>
    <p:sldId id="334" r:id="rId55"/>
    <p:sldId id="335" r:id="rId56"/>
    <p:sldId id="336" r:id="rId57"/>
    <p:sldId id="337" r:id="rId58"/>
    <p:sldId id="283" r:id="rId59"/>
    <p:sldId id="285" r:id="rId60"/>
    <p:sldId id="286" r:id="rId61"/>
    <p:sldId id="315" r:id="rId62"/>
    <p:sldId id="314" r:id="rId6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6A8"/>
    <a:srgbClr val="DDDEDE"/>
    <a:srgbClr val="E6B9B8"/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46" autoAdjust="0"/>
    <p:restoredTop sz="86379" autoAdjust="0"/>
  </p:normalViewPr>
  <p:slideViewPr>
    <p:cSldViewPr>
      <p:cViewPr varScale="1">
        <p:scale>
          <a:sx n="93" d="100"/>
          <a:sy n="93" d="100"/>
        </p:scale>
        <p:origin x="-16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3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EBFC1-BDE8-46CB-A8B4-B80F775C4EDD}" type="datetimeFigureOut">
              <a:rPr lang="hr-HR" smtClean="0"/>
              <a:t>8.6.2018.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807E5-6B1E-4DA9-AFEE-C8CE8146E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047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017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Arduino02a_</a:t>
            </a:r>
            <a:r>
              <a:rPr lang="hr-HR" dirty="0" err="1" smtClean="0"/>
              <a:t>Ocitanje</a:t>
            </a:r>
            <a:r>
              <a:rPr lang="hr-HR" dirty="0" smtClean="0"/>
              <a:t>_kodova_daljinskog_</a:t>
            </a:r>
            <a:r>
              <a:rPr lang="hr-HR" dirty="0" err="1" smtClean="0"/>
              <a:t>upravljaca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IRremote.h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smtClean="0"/>
              <a:t>int </a:t>
            </a:r>
            <a:r>
              <a:rPr lang="hr-HR" dirty="0" err="1" smtClean="0"/>
              <a:t>IRpin</a:t>
            </a:r>
            <a:r>
              <a:rPr lang="hr-HR" dirty="0" smtClean="0"/>
              <a:t> = 12;</a:t>
            </a:r>
          </a:p>
          <a:p>
            <a:r>
              <a:rPr lang="hr-HR" dirty="0" err="1" smtClean="0"/>
              <a:t>IRrecv</a:t>
            </a:r>
            <a:r>
              <a:rPr lang="hr-HR" dirty="0" smtClean="0"/>
              <a:t> </a:t>
            </a:r>
            <a:r>
              <a:rPr lang="hr-HR" dirty="0" err="1" smtClean="0"/>
              <a:t>irrecv</a:t>
            </a:r>
            <a:r>
              <a:rPr lang="hr-HR" dirty="0" smtClean="0"/>
              <a:t>(</a:t>
            </a:r>
            <a:r>
              <a:rPr lang="hr-HR" dirty="0" err="1" smtClean="0"/>
              <a:t>IRpin</a:t>
            </a:r>
            <a:r>
              <a:rPr lang="hr-HR" dirty="0" smtClean="0"/>
              <a:t>);</a:t>
            </a:r>
          </a:p>
          <a:p>
            <a:r>
              <a:rPr lang="hr-HR" dirty="0" err="1" smtClean="0"/>
              <a:t>decode</a:t>
            </a:r>
            <a:r>
              <a:rPr lang="hr-HR" dirty="0" smtClean="0"/>
              <a:t>_</a:t>
            </a:r>
            <a:r>
              <a:rPr lang="hr-HR" dirty="0" err="1" smtClean="0"/>
              <a:t>results</a:t>
            </a:r>
            <a:r>
              <a:rPr lang="hr-HR" dirty="0" smtClean="0"/>
              <a:t> </a:t>
            </a:r>
            <a:r>
              <a:rPr lang="hr-HR" dirty="0" err="1" smtClean="0"/>
              <a:t>results</a:t>
            </a:r>
            <a:r>
              <a:rPr lang="hr-HR" dirty="0" smtClean="0"/>
              <a:t>;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setup</a:t>
            </a:r>
            <a:r>
              <a:rPr lang="hr-HR" dirty="0" smtClean="0"/>
              <a:t>() {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Serial.begin</a:t>
            </a:r>
            <a:r>
              <a:rPr lang="hr-HR" dirty="0" smtClean="0"/>
              <a:t>(9600);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irrecv.enableIRIn</a:t>
            </a:r>
            <a:r>
              <a:rPr lang="hr-HR" dirty="0" smtClean="0"/>
              <a:t>(); // Pokreće infracrveni prijamnik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Serial.println</a:t>
            </a:r>
            <a:r>
              <a:rPr lang="hr-HR" dirty="0" smtClean="0"/>
              <a:t>("Dobar dan");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loop</a:t>
            </a:r>
            <a:r>
              <a:rPr lang="hr-HR" dirty="0" smtClean="0"/>
              <a:t>() {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if</a:t>
            </a:r>
            <a:r>
              <a:rPr lang="hr-HR" dirty="0" smtClean="0"/>
              <a:t> (</a:t>
            </a:r>
            <a:r>
              <a:rPr lang="hr-HR" dirty="0" err="1" smtClean="0"/>
              <a:t>irrecv.decode</a:t>
            </a:r>
            <a:r>
              <a:rPr lang="hr-HR" dirty="0" smtClean="0"/>
              <a:t>(&amp;</a:t>
            </a:r>
            <a:r>
              <a:rPr lang="hr-HR" dirty="0" err="1" smtClean="0"/>
              <a:t>results</a:t>
            </a:r>
            <a:r>
              <a:rPr lang="hr-HR" dirty="0" smtClean="0"/>
              <a:t>)) {</a:t>
            </a:r>
          </a:p>
          <a:p>
            <a:r>
              <a:rPr lang="hr-HR" dirty="0" smtClean="0"/>
              <a:t>      </a:t>
            </a:r>
            <a:r>
              <a:rPr lang="hr-HR" dirty="0" err="1" smtClean="0"/>
              <a:t>Serial.println</a:t>
            </a:r>
            <a:r>
              <a:rPr lang="hr-HR" dirty="0" smtClean="0"/>
              <a:t>(</a:t>
            </a:r>
            <a:r>
              <a:rPr lang="hr-HR" dirty="0" err="1" smtClean="0"/>
              <a:t>results.value</a:t>
            </a:r>
            <a:r>
              <a:rPr lang="hr-HR" dirty="0" smtClean="0"/>
              <a:t>, </a:t>
            </a:r>
            <a:r>
              <a:rPr lang="hr-HR" dirty="0" err="1" smtClean="0"/>
              <a:t>DEC</a:t>
            </a:r>
            <a:r>
              <a:rPr lang="hr-HR" dirty="0" smtClean="0"/>
              <a:t>); // ispis</a:t>
            </a:r>
          </a:p>
          <a:p>
            <a:r>
              <a:rPr lang="hr-HR" dirty="0" smtClean="0"/>
              <a:t>      </a:t>
            </a:r>
            <a:r>
              <a:rPr lang="hr-HR" dirty="0" err="1" smtClean="0"/>
              <a:t>irrecv.resume</a:t>
            </a:r>
            <a:r>
              <a:rPr lang="hr-HR" dirty="0" smtClean="0"/>
              <a:t>();   // prihvaća sljedeću vrijednost</a:t>
            </a:r>
          </a:p>
          <a:p>
            <a:r>
              <a:rPr lang="hr-HR" dirty="0" smtClean="0"/>
              <a:t>    }</a:t>
            </a:r>
          </a:p>
          <a:p>
            <a:r>
              <a:rPr lang="hr-HR" dirty="0" smtClean="0"/>
              <a:t>}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55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4136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Arduino02b_Infracrveni_prijamnik</a:t>
            </a:r>
          </a:p>
          <a:p>
            <a:endParaRPr lang="hr-HR" dirty="0" smtClean="0"/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IRremote.h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smtClean="0"/>
              <a:t>int </a:t>
            </a:r>
            <a:r>
              <a:rPr lang="hr-HR" dirty="0" err="1" smtClean="0"/>
              <a:t>IRpin</a:t>
            </a:r>
            <a:r>
              <a:rPr lang="hr-HR" dirty="0" smtClean="0"/>
              <a:t> = 12; // pin za infracrveni senzor</a:t>
            </a:r>
          </a:p>
          <a:p>
            <a:r>
              <a:rPr lang="hr-HR" dirty="0" smtClean="0"/>
              <a:t>int LED = 13;   // pin za LED</a:t>
            </a:r>
          </a:p>
          <a:p>
            <a:endParaRPr lang="hr-HR" dirty="0" smtClean="0"/>
          </a:p>
          <a:p>
            <a:r>
              <a:rPr lang="hr-HR" dirty="0" err="1" smtClean="0"/>
              <a:t>IRrecv</a:t>
            </a:r>
            <a:r>
              <a:rPr lang="hr-HR" dirty="0" smtClean="0"/>
              <a:t> </a:t>
            </a:r>
            <a:r>
              <a:rPr lang="hr-HR" dirty="0" err="1" smtClean="0"/>
              <a:t>irrecv</a:t>
            </a:r>
            <a:r>
              <a:rPr lang="hr-HR" dirty="0" smtClean="0"/>
              <a:t>(</a:t>
            </a:r>
            <a:r>
              <a:rPr lang="hr-HR" dirty="0" err="1" smtClean="0"/>
              <a:t>IRpin</a:t>
            </a:r>
            <a:r>
              <a:rPr lang="hr-HR" dirty="0" smtClean="0"/>
              <a:t>);</a:t>
            </a:r>
          </a:p>
          <a:p>
            <a:r>
              <a:rPr lang="hr-HR" dirty="0" err="1" smtClean="0"/>
              <a:t>decode</a:t>
            </a:r>
            <a:r>
              <a:rPr lang="hr-HR" dirty="0" smtClean="0"/>
              <a:t>_</a:t>
            </a:r>
            <a:r>
              <a:rPr lang="hr-HR" dirty="0" err="1" smtClean="0"/>
              <a:t>results</a:t>
            </a:r>
            <a:r>
              <a:rPr lang="hr-HR" dirty="0" smtClean="0"/>
              <a:t> rezultat;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setup</a:t>
            </a:r>
            <a:r>
              <a:rPr lang="hr-HR" dirty="0" smtClean="0"/>
              <a:t>() {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irrecv.enableIRIn</a:t>
            </a:r>
            <a:r>
              <a:rPr lang="hr-HR" dirty="0" smtClean="0"/>
              <a:t>(); // inicijalizacija prijamnika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pinMode</a:t>
            </a:r>
            <a:r>
              <a:rPr lang="hr-HR" dirty="0" smtClean="0"/>
              <a:t>(LED, </a:t>
            </a:r>
            <a:r>
              <a:rPr lang="hr-HR" dirty="0" err="1" smtClean="0"/>
              <a:t>OUTPUT</a:t>
            </a:r>
            <a:r>
              <a:rPr lang="hr-HR" dirty="0" smtClean="0"/>
              <a:t>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loop</a:t>
            </a:r>
            <a:r>
              <a:rPr lang="hr-HR" dirty="0" smtClean="0"/>
              <a:t>() {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if</a:t>
            </a:r>
            <a:r>
              <a:rPr lang="hr-HR" dirty="0" smtClean="0"/>
              <a:t> (</a:t>
            </a:r>
            <a:r>
              <a:rPr lang="hr-HR" dirty="0" err="1" smtClean="0"/>
              <a:t>irrecv.decode</a:t>
            </a:r>
            <a:r>
              <a:rPr lang="hr-HR" dirty="0" smtClean="0"/>
              <a:t>(&amp;rezultat)) 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irrecv.resume</a:t>
            </a:r>
            <a:r>
              <a:rPr lang="hr-HR" dirty="0" smtClean="0"/>
              <a:t>(); // prihvaća sljedeću vrijednost</a:t>
            </a:r>
          </a:p>
          <a:p>
            <a:r>
              <a:rPr lang="hr-HR" dirty="0" smtClean="0"/>
              <a:t>  }</a:t>
            </a:r>
          </a:p>
          <a:p>
            <a:endParaRPr lang="hr-HR" dirty="0" smtClean="0"/>
          </a:p>
          <a:p>
            <a:r>
              <a:rPr lang="hr-HR" dirty="0" smtClean="0"/>
              <a:t>  </a:t>
            </a:r>
            <a:r>
              <a:rPr lang="hr-HR" dirty="0" err="1" smtClean="0"/>
              <a:t>if</a:t>
            </a:r>
            <a:r>
              <a:rPr lang="hr-HR" dirty="0" smtClean="0"/>
              <a:t> (</a:t>
            </a:r>
            <a:r>
              <a:rPr lang="hr-HR" dirty="0" err="1" smtClean="0"/>
              <a:t>rezultat.value</a:t>
            </a:r>
            <a:r>
              <a:rPr lang="hr-HR" dirty="0" smtClean="0"/>
              <a:t> == 16748655) 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digitalWrite</a:t>
            </a:r>
            <a:r>
              <a:rPr lang="hr-HR" dirty="0" smtClean="0"/>
              <a:t> (LED,</a:t>
            </a:r>
            <a:r>
              <a:rPr lang="hr-HR" dirty="0" err="1" smtClean="0"/>
              <a:t>HIGH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delay</a:t>
            </a:r>
            <a:r>
              <a:rPr lang="hr-HR" dirty="0" smtClean="0"/>
              <a:t>(100);   // mala odgoda</a:t>
            </a:r>
          </a:p>
          <a:p>
            <a:r>
              <a:rPr lang="hr-HR" dirty="0" smtClean="0"/>
              <a:t>  }</a:t>
            </a:r>
          </a:p>
          <a:p>
            <a:endParaRPr lang="hr-HR" dirty="0" smtClean="0"/>
          </a:p>
          <a:p>
            <a:r>
              <a:rPr lang="hr-HR" dirty="0" smtClean="0"/>
              <a:t>  </a:t>
            </a:r>
            <a:r>
              <a:rPr lang="hr-HR" dirty="0" err="1" smtClean="0"/>
              <a:t>if</a:t>
            </a:r>
            <a:r>
              <a:rPr lang="hr-HR" dirty="0" smtClean="0"/>
              <a:t> (</a:t>
            </a:r>
            <a:r>
              <a:rPr lang="hr-HR" dirty="0" err="1" smtClean="0"/>
              <a:t>rezultat.value</a:t>
            </a:r>
            <a:r>
              <a:rPr lang="hr-HR" dirty="0" smtClean="0"/>
              <a:t> == 16752735) 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digitalWrite</a:t>
            </a:r>
            <a:r>
              <a:rPr lang="hr-HR" dirty="0" smtClean="0"/>
              <a:t> (LED,</a:t>
            </a:r>
            <a:r>
              <a:rPr lang="hr-HR" dirty="0" err="1" smtClean="0"/>
              <a:t>LOW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delay</a:t>
            </a:r>
            <a:r>
              <a:rPr lang="hr-HR" dirty="0" smtClean="0"/>
              <a:t>(100);   // mala odgoda</a:t>
            </a:r>
          </a:p>
          <a:p>
            <a:r>
              <a:rPr lang="hr-HR" dirty="0" smtClean="0"/>
              <a:t>  }</a:t>
            </a:r>
          </a:p>
          <a:p>
            <a:r>
              <a:rPr lang="hr-HR" dirty="0" smtClean="0"/>
              <a:t>}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56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655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float</a:t>
            </a:r>
            <a:r>
              <a:rPr lang="hr-HR" dirty="0" smtClean="0"/>
              <a:t> ton[8];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setup</a:t>
            </a:r>
            <a:r>
              <a:rPr lang="hr-HR" dirty="0" smtClean="0"/>
              <a:t>() 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pinMode</a:t>
            </a:r>
            <a:r>
              <a:rPr lang="hr-HR" dirty="0" smtClean="0"/>
              <a:t>(</a:t>
            </a:r>
            <a:r>
              <a:rPr lang="hr-HR" dirty="0" err="1" smtClean="0"/>
              <a:t>SCL</a:t>
            </a:r>
            <a:r>
              <a:rPr lang="hr-HR" dirty="0" smtClean="0"/>
              <a:t>,</a:t>
            </a:r>
            <a:r>
              <a:rPr lang="hr-HR" dirty="0" err="1" smtClean="0"/>
              <a:t>OUTPUT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ton[0] = 261.63; /* C4 */ ton[1] = 293.66; /* D4 */ ton[2] = 329.63; /* E4 */ ton[3] = 349.23; /* F4 */</a:t>
            </a:r>
          </a:p>
          <a:p>
            <a:r>
              <a:rPr lang="hr-HR" dirty="0" smtClean="0"/>
              <a:t>    ton[4] = 392.00; /* G4 */ ton[5] = 440.00; /* A4 */ ton[6] = 493.88; /* H4 */ ton[7] = 523.25; /* C5 */ 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loop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for (int i = 0; i &lt; 7; ++i) {</a:t>
            </a:r>
          </a:p>
          <a:p>
            <a:r>
              <a:rPr lang="hr-HR" dirty="0" smtClean="0"/>
              <a:t>      sviraj(i,1);</a:t>
            </a:r>
          </a:p>
          <a:p>
            <a:r>
              <a:rPr lang="hr-HR" dirty="0" smtClean="0"/>
              <a:t>    }</a:t>
            </a:r>
          </a:p>
          <a:p>
            <a:r>
              <a:rPr lang="hr-HR" dirty="0" smtClean="0"/>
              <a:t>    for (int i = 7; i &gt; 0; --i) {</a:t>
            </a:r>
          </a:p>
          <a:p>
            <a:r>
              <a:rPr lang="hr-HR" dirty="0" smtClean="0"/>
              <a:t>      sviraj(i,1);</a:t>
            </a:r>
          </a:p>
          <a:p>
            <a:r>
              <a:rPr lang="hr-HR" dirty="0" smtClean="0"/>
              <a:t>    }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_</a:t>
            </a:r>
            <a:r>
              <a:rPr lang="hr-HR" dirty="0" err="1" smtClean="0"/>
              <a:t>delay</a:t>
            </a:r>
            <a:r>
              <a:rPr lang="hr-HR" dirty="0" smtClean="0"/>
              <a:t>(</a:t>
            </a:r>
            <a:r>
              <a:rPr lang="hr-HR" dirty="0" err="1" smtClean="0"/>
              <a:t>float</a:t>
            </a:r>
            <a:r>
              <a:rPr lang="hr-HR" dirty="0" smtClean="0"/>
              <a:t> </a:t>
            </a:r>
            <a:r>
              <a:rPr lang="hr-HR" dirty="0" err="1" smtClean="0"/>
              <a:t>seconds</a:t>
            </a:r>
            <a:r>
              <a:rPr lang="hr-HR" dirty="0" smtClean="0"/>
              <a:t>){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long</a:t>
            </a:r>
            <a:r>
              <a:rPr lang="hr-HR" dirty="0" smtClean="0"/>
              <a:t> </a:t>
            </a:r>
            <a:r>
              <a:rPr lang="hr-HR" dirty="0" err="1" smtClean="0"/>
              <a:t>endTime</a:t>
            </a:r>
            <a:r>
              <a:rPr lang="hr-HR" dirty="0" smtClean="0"/>
              <a:t> = </a:t>
            </a:r>
            <a:r>
              <a:rPr lang="hr-HR" dirty="0" err="1" smtClean="0"/>
              <a:t>millis</a:t>
            </a:r>
            <a:r>
              <a:rPr lang="hr-HR" dirty="0" smtClean="0"/>
              <a:t>() + </a:t>
            </a:r>
            <a:r>
              <a:rPr lang="hr-HR" dirty="0" err="1" smtClean="0"/>
              <a:t>seconds</a:t>
            </a:r>
            <a:r>
              <a:rPr lang="hr-HR" dirty="0" smtClean="0"/>
              <a:t> * 1000;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while</a:t>
            </a:r>
            <a:r>
              <a:rPr lang="hr-HR" dirty="0" smtClean="0"/>
              <a:t>(</a:t>
            </a:r>
            <a:r>
              <a:rPr lang="hr-HR" dirty="0" err="1" smtClean="0"/>
              <a:t>millis</a:t>
            </a:r>
            <a:r>
              <a:rPr lang="hr-HR" dirty="0" smtClean="0"/>
              <a:t>() &lt; </a:t>
            </a:r>
            <a:r>
              <a:rPr lang="hr-HR" dirty="0" err="1" smtClean="0"/>
              <a:t>endTime</a:t>
            </a:r>
            <a:r>
              <a:rPr lang="hr-HR" dirty="0" smtClean="0"/>
              <a:t>) {</a:t>
            </a:r>
          </a:p>
          <a:p>
            <a:r>
              <a:rPr lang="hr-HR" dirty="0" smtClean="0"/>
              <a:t>      // ništa</a:t>
            </a:r>
          </a:p>
          <a:p>
            <a:r>
              <a:rPr lang="hr-HR" dirty="0" smtClean="0"/>
              <a:t>    }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sviraj(</a:t>
            </a:r>
            <a:r>
              <a:rPr lang="hr-HR" dirty="0" err="1" smtClean="0"/>
              <a:t>unsigned</a:t>
            </a:r>
            <a:r>
              <a:rPr lang="hr-HR" dirty="0" smtClean="0"/>
              <a:t> int i, </a:t>
            </a:r>
            <a:r>
              <a:rPr lang="hr-HR" dirty="0" err="1" smtClean="0"/>
              <a:t>float</a:t>
            </a:r>
            <a:r>
              <a:rPr lang="hr-HR" dirty="0" smtClean="0"/>
              <a:t> duljina) {</a:t>
            </a:r>
          </a:p>
          <a:p>
            <a:r>
              <a:rPr lang="hr-HR" dirty="0" smtClean="0"/>
              <a:t>    int </a:t>
            </a:r>
            <a:r>
              <a:rPr lang="hr-HR" dirty="0" err="1" smtClean="0"/>
              <a:t>brojac</a:t>
            </a:r>
            <a:r>
              <a:rPr lang="hr-HR" dirty="0" smtClean="0"/>
              <a:t>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float</a:t>
            </a:r>
            <a:r>
              <a:rPr lang="hr-HR" dirty="0" smtClean="0"/>
              <a:t> frekvencija, period, </a:t>
            </a:r>
            <a:r>
              <a:rPr lang="hr-HR" dirty="0" err="1" smtClean="0"/>
              <a:t>polaPerioda</a:t>
            </a:r>
            <a:r>
              <a:rPr lang="hr-HR" dirty="0" smtClean="0"/>
              <a:t>;</a:t>
            </a:r>
          </a:p>
          <a:p>
            <a:r>
              <a:rPr lang="hr-HR" dirty="0" smtClean="0"/>
              <a:t>    frekvencija = ton[i];</a:t>
            </a:r>
          </a:p>
          <a:p>
            <a:r>
              <a:rPr lang="hr-HR" dirty="0" smtClean="0"/>
              <a:t>    period = 1000000 / frekvencija;  // period u </a:t>
            </a:r>
            <a:r>
              <a:rPr lang="hr-HR" dirty="0" err="1" smtClean="0"/>
              <a:t>mikrosekundama</a:t>
            </a:r>
            <a:endParaRPr lang="hr-HR" dirty="0" smtClean="0"/>
          </a:p>
          <a:p>
            <a:r>
              <a:rPr lang="hr-HR" dirty="0" smtClean="0"/>
              <a:t>    </a:t>
            </a:r>
            <a:r>
              <a:rPr lang="hr-HR" dirty="0" err="1" smtClean="0"/>
              <a:t>polaPerioda</a:t>
            </a:r>
            <a:r>
              <a:rPr lang="hr-HR" dirty="0" smtClean="0"/>
              <a:t> = period / 2;        // unutar jednog perioda šaljemo jedan </a:t>
            </a:r>
            <a:r>
              <a:rPr lang="hr-HR" dirty="0" err="1" smtClean="0"/>
              <a:t>HIGH</a:t>
            </a:r>
            <a:r>
              <a:rPr lang="hr-HR" dirty="0" smtClean="0"/>
              <a:t> i jedan </a:t>
            </a:r>
            <a:r>
              <a:rPr lang="hr-HR" dirty="0" err="1" smtClean="0"/>
              <a:t>LOW</a:t>
            </a:r>
            <a:endParaRPr lang="hr-HR" dirty="0" smtClean="0"/>
          </a:p>
          <a:p>
            <a:r>
              <a:rPr lang="hr-HR" dirty="0" smtClean="0"/>
              <a:t>    </a:t>
            </a:r>
            <a:r>
              <a:rPr lang="hr-HR" dirty="0" err="1" smtClean="0"/>
              <a:t>long</a:t>
            </a:r>
            <a:r>
              <a:rPr lang="hr-HR" dirty="0" smtClean="0"/>
              <a:t> </a:t>
            </a:r>
            <a:r>
              <a:rPr lang="hr-HR" dirty="0" err="1" smtClean="0"/>
              <a:t>endTime</a:t>
            </a:r>
            <a:r>
              <a:rPr lang="hr-HR" dirty="0" smtClean="0"/>
              <a:t> = </a:t>
            </a:r>
            <a:r>
              <a:rPr lang="hr-HR" dirty="0" err="1" smtClean="0"/>
              <a:t>millis</a:t>
            </a:r>
            <a:r>
              <a:rPr lang="hr-HR" dirty="0" smtClean="0"/>
              <a:t>() + duljina * 1000;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while</a:t>
            </a:r>
            <a:r>
              <a:rPr lang="hr-HR" dirty="0" smtClean="0"/>
              <a:t>(</a:t>
            </a:r>
            <a:r>
              <a:rPr lang="hr-HR" dirty="0" err="1" smtClean="0"/>
              <a:t>millis</a:t>
            </a:r>
            <a:r>
              <a:rPr lang="hr-HR" dirty="0" smtClean="0"/>
              <a:t>() &lt; </a:t>
            </a:r>
            <a:r>
              <a:rPr lang="hr-HR" dirty="0" err="1" smtClean="0"/>
              <a:t>endTime</a:t>
            </a:r>
            <a:r>
              <a:rPr lang="hr-HR" dirty="0" smtClean="0"/>
              <a:t>) {</a:t>
            </a:r>
          </a:p>
          <a:p>
            <a:r>
              <a:rPr lang="hr-HR" dirty="0" smtClean="0"/>
              <a:t>    // for (</a:t>
            </a:r>
            <a:r>
              <a:rPr lang="hr-HR" dirty="0" err="1" smtClean="0"/>
              <a:t>brojac</a:t>
            </a:r>
            <a:r>
              <a:rPr lang="hr-HR" dirty="0" smtClean="0"/>
              <a:t> = 0; </a:t>
            </a:r>
            <a:r>
              <a:rPr lang="hr-HR" dirty="0" err="1" smtClean="0"/>
              <a:t>brojac</a:t>
            </a:r>
            <a:r>
              <a:rPr lang="hr-HR" dirty="0" smtClean="0"/>
              <a:t> &lt; frekvencija; ++</a:t>
            </a:r>
            <a:r>
              <a:rPr lang="hr-HR" dirty="0" err="1" smtClean="0"/>
              <a:t>brojac</a:t>
            </a:r>
            <a:r>
              <a:rPr lang="hr-HR" dirty="0" smtClean="0"/>
              <a:t>) {</a:t>
            </a:r>
          </a:p>
          <a:p>
            <a:r>
              <a:rPr lang="hr-HR" dirty="0" smtClean="0"/>
              <a:t>      </a:t>
            </a:r>
            <a:r>
              <a:rPr lang="hr-HR" dirty="0" err="1" smtClean="0"/>
              <a:t>digitalWrite</a:t>
            </a:r>
            <a:r>
              <a:rPr lang="hr-HR" dirty="0" smtClean="0"/>
              <a:t>(</a:t>
            </a:r>
            <a:r>
              <a:rPr lang="hr-HR" dirty="0" err="1" smtClean="0"/>
              <a:t>SCL</a:t>
            </a:r>
            <a:r>
              <a:rPr lang="hr-HR" dirty="0" smtClean="0"/>
              <a:t>, </a:t>
            </a:r>
            <a:r>
              <a:rPr lang="hr-HR" dirty="0" err="1" smtClean="0"/>
              <a:t>HIGH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  </a:t>
            </a:r>
            <a:r>
              <a:rPr lang="hr-HR" dirty="0" err="1" smtClean="0"/>
              <a:t>delayMicroseconds</a:t>
            </a:r>
            <a:r>
              <a:rPr lang="hr-HR" dirty="0" smtClean="0"/>
              <a:t>(</a:t>
            </a:r>
            <a:r>
              <a:rPr lang="hr-HR" dirty="0" err="1" smtClean="0"/>
              <a:t>polaPerioda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  </a:t>
            </a:r>
            <a:r>
              <a:rPr lang="hr-HR" dirty="0" err="1" smtClean="0"/>
              <a:t>digitalWrite</a:t>
            </a:r>
            <a:r>
              <a:rPr lang="hr-HR" dirty="0" smtClean="0"/>
              <a:t>(</a:t>
            </a:r>
            <a:r>
              <a:rPr lang="hr-HR" dirty="0" err="1" smtClean="0"/>
              <a:t>SCL</a:t>
            </a:r>
            <a:r>
              <a:rPr lang="hr-HR" dirty="0" smtClean="0"/>
              <a:t>, </a:t>
            </a:r>
            <a:r>
              <a:rPr lang="hr-HR" dirty="0" err="1" smtClean="0"/>
              <a:t>LOW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  </a:t>
            </a:r>
            <a:r>
              <a:rPr lang="hr-HR" dirty="0" err="1" smtClean="0"/>
              <a:t>delayMicroseconds</a:t>
            </a:r>
            <a:r>
              <a:rPr lang="hr-HR" dirty="0" smtClean="0"/>
              <a:t>(</a:t>
            </a:r>
            <a:r>
              <a:rPr lang="hr-HR" dirty="0" err="1" smtClean="0"/>
              <a:t>polaPerioda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}</a:t>
            </a:r>
          </a:p>
          <a:p>
            <a:r>
              <a:rPr lang="hr-HR" dirty="0" smtClean="0"/>
              <a:t>}</a:t>
            </a:r>
          </a:p>
          <a:p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261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int </a:t>
            </a:r>
            <a:r>
              <a:rPr lang="hr-HR" dirty="0" err="1" smtClean="0"/>
              <a:t>sensorPin</a:t>
            </a:r>
            <a:r>
              <a:rPr lang="hr-HR" dirty="0" smtClean="0"/>
              <a:t> = 16; // analogni ulaz!</a:t>
            </a:r>
          </a:p>
          <a:p>
            <a:r>
              <a:rPr lang="hr-HR" dirty="0" smtClean="0"/>
              <a:t>// Adapter RJ25 na Port6</a:t>
            </a:r>
          </a:p>
          <a:p>
            <a:r>
              <a:rPr lang="hr-HR" dirty="0" smtClean="0"/>
              <a:t>// Senzor na Slot1</a:t>
            </a:r>
          </a:p>
          <a:p>
            <a:r>
              <a:rPr lang="hr-HR" dirty="0" smtClean="0"/>
              <a:t>// (Port6,Slot1) &gt;&gt; A2 &gt;&gt; 14+2 = 16</a:t>
            </a:r>
          </a:p>
          <a:p>
            <a:endParaRPr lang="hr-HR" dirty="0" smtClean="0"/>
          </a:p>
          <a:p>
            <a:r>
              <a:rPr lang="hr-HR" dirty="0" smtClean="0"/>
              <a:t>int period = 10;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setup</a:t>
            </a:r>
            <a:r>
              <a:rPr lang="hr-HR" dirty="0" smtClean="0"/>
              <a:t> () {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Serial.begin</a:t>
            </a:r>
            <a:r>
              <a:rPr lang="hr-HR" dirty="0" smtClean="0"/>
              <a:t> (57600);</a:t>
            </a:r>
          </a:p>
          <a:p>
            <a:r>
              <a:rPr lang="hr-HR" dirty="0" smtClean="0"/>
              <a:t>  </a:t>
            </a:r>
            <a:r>
              <a:rPr lang="hr-HR" dirty="0" err="1" smtClean="0"/>
              <a:t>pinMode</a:t>
            </a:r>
            <a:r>
              <a:rPr lang="hr-HR" dirty="0" smtClean="0"/>
              <a:t>(</a:t>
            </a:r>
            <a:r>
              <a:rPr lang="hr-HR" dirty="0" err="1" smtClean="0"/>
              <a:t>sensorPin</a:t>
            </a:r>
            <a:r>
              <a:rPr lang="hr-HR" dirty="0" smtClean="0"/>
              <a:t>, </a:t>
            </a:r>
            <a:r>
              <a:rPr lang="hr-HR" dirty="0" err="1" smtClean="0"/>
              <a:t>INPUT</a:t>
            </a:r>
            <a:r>
              <a:rPr lang="hr-HR" dirty="0" smtClean="0"/>
              <a:t>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loop</a:t>
            </a:r>
            <a:r>
              <a:rPr lang="hr-HR" dirty="0" smtClean="0"/>
              <a:t> () {</a:t>
            </a:r>
          </a:p>
          <a:p>
            <a:r>
              <a:rPr lang="hr-HR" dirty="0" smtClean="0"/>
              <a:t>    int vrijednost = </a:t>
            </a:r>
            <a:r>
              <a:rPr lang="hr-HR" dirty="0" err="1" smtClean="0"/>
              <a:t>analogRead</a:t>
            </a:r>
            <a:r>
              <a:rPr lang="hr-HR" dirty="0" smtClean="0"/>
              <a:t> (</a:t>
            </a:r>
            <a:r>
              <a:rPr lang="hr-HR" dirty="0" err="1" smtClean="0"/>
              <a:t>sensorPin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Serial.println</a:t>
            </a:r>
            <a:r>
              <a:rPr lang="hr-HR" dirty="0" smtClean="0"/>
              <a:t> (vrijednost);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delay</a:t>
            </a:r>
            <a:r>
              <a:rPr lang="hr-HR" dirty="0" smtClean="0"/>
              <a:t> (period);</a:t>
            </a:r>
          </a:p>
          <a:p>
            <a:r>
              <a:rPr lang="hr-HR" dirty="0" smtClean="0"/>
              <a:t>}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0805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572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419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3200" dirty="0" smtClean="0">
                <a:latin typeface="AR DECODE" panose="02000000000000000000" pitchFamily="2" charset="0"/>
              </a:rPr>
              <a:t>#</a:t>
            </a:r>
            <a:r>
              <a:rPr lang="hr-HR" sz="3200" dirty="0" err="1" smtClean="0">
                <a:latin typeface="AR DECODE" panose="02000000000000000000" pitchFamily="2" charset="0"/>
              </a:rPr>
              <a:t>include</a:t>
            </a:r>
            <a:r>
              <a:rPr lang="hr-HR" sz="3200" dirty="0" smtClean="0">
                <a:latin typeface="AR DECODE" panose="02000000000000000000" pitchFamily="2" charset="0"/>
              </a:rPr>
              <a:t> &lt;</a:t>
            </a:r>
            <a:r>
              <a:rPr lang="hr-HR" sz="3200" dirty="0" err="1" smtClean="0">
                <a:latin typeface="AR DECODE" panose="02000000000000000000" pitchFamily="2" charset="0"/>
              </a:rPr>
              <a:t>Arduino.h</a:t>
            </a:r>
            <a:r>
              <a:rPr lang="hr-HR" sz="3200" dirty="0" smtClean="0">
                <a:latin typeface="AR DECODE" panose="02000000000000000000" pitchFamily="2" charset="0"/>
              </a:rPr>
              <a:t>&gt;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#</a:t>
            </a:r>
            <a:r>
              <a:rPr lang="hr-HR" sz="3200" dirty="0" err="1" smtClean="0">
                <a:latin typeface="AR DECODE" panose="02000000000000000000" pitchFamily="2" charset="0"/>
              </a:rPr>
              <a:t>include</a:t>
            </a:r>
            <a:r>
              <a:rPr lang="hr-HR" sz="3200" dirty="0" smtClean="0">
                <a:latin typeface="AR DECODE" panose="02000000000000000000" pitchFamily="2" charset="0"/>
              </a:rPr>
              <a:t> &lt;</a:t>
            </a:r>
            <a:r>
              <a:rPr lang="hr-HR" sz="3200" dirty="0" err="1" smtClean="0">
                <a:latin typeface="AR DECODE" panose="02000000000000000000" pitchFamily="2" charset="0"/>
              </a:rPr>
              <a:t>Wire.h</a:t>
            </a:r>
            <a:r>
              <a:rPr lang="hr-HR" sz="3200" dirty="0" smtClean="0">
                <a:latin typeface="AR DECODE" panose="02000000000000000000" pitchFamily="2" charset="0"/>
              </a:rPr>
              <a:t>&gt;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#</a:t>
            </a:r>
            <a:r>
              <a:rPr lang="hr-HR" sz="3200" dirty="0" err="1" smtClean="0">
                <a:latin typeface="AR DECODE" panose="02000000000000000000" pitchFamily="2" charset="0"/>
              </a:rPr>
              <a:t>include</a:t>
            </a:r>
            <a:r>
              <a:rPr lang="hr-HR" sz="3200" dirty="0" smtClean="0">
                <a:latin typeface="AR DECODE" panose="02000000000000000000" pitchFamily="2" charset="0"/>
              </a:rPr>
              <a:t> &lt;</a:t>
            </a:r>
            <a:r>
              <a:rPr lang="hr-HR" sz="3200" dirty="0" err="1" smtClean="0">
                <a:latin typeface="AR DECODE" panose="02000000000000000000" pitchFamily="2" charset="0"/>
              </a:rPr>
              <a:t>SoftwareSerial.h</a:t>
            </a:r>
            <a:r>
              <a:rPr lang="hr-HR" sz="3200" dirty="0" smtClean="0">
                <a:latin typeface="AR DECODE" panose="02000000000000000000" pitchFamily="2" charset="0"/>
              </a:rPr>
              <a:t>&gt;</a:t>
            </a: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r>
              <a:rPr lang="hr-HR" sz="3200" dirty="0" smtClean="0">
                <a:latin typeface="AR DECODE" panose="02000000000000000000" pitchFamily="2" charset="0"/>
              </a:rPr>
              <a:t>#</a:t>
            </a:r>
            <a:r>
              <a:rPr lang="hr-HR" sz="3200" dirty="0" err="1" smtClean="0">
                <a:latin typeface="AR DECODE" panose="02000000000000000000" pitchFamily="2" charset="0"/>
              </a:rPr>
              <a:t>include</a:t>
            </a:r>
            <a:r>
              <a:rPr lang="hr-HR" sz="3200" dirty="0" smtClean="0">
                <a:latin typeface="AR DECODE" panose="02000000000000000000" pitchFamily="2" charset="0"/>
              </a:rPr>
              <a:t> &lt;</a:t>
            </a:r>
            <a:r>
              <a:rPr lang="hr-HR" sz="3200" dirty="0" err="1" smtClean="0">
                <a:latin typeface="AR DECODE" panose="02000000000000000000" pitchFamily="2" charset="0"/>
              </a:rPr>
              <a:t>MeOrion.h</a:t>
            </a:r>
            <a:r>
              <a:rPr lang="hr-HR" sz="3200" dirty="0" smtClean="0">
                <a:latin typeface="AR DECODE" panose="02000000000000000000" pitchFamily="2" charset="0"/>
              </a:rPr>
              <a:t>&gt;</a:t>
            </a: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r>
              <a:rPr lang="hr-HR" sz="3200" dirty="0" err="1" smtClean="0">
                <a:latin typeface="AR DECODE" panose="02000000000000000000" pitchFamily="2" charset="0"/>
              </a:rPr>
              <a:t>double</a:t>
            </a:r>
            <a:r>
              <a:rPr lang="hr-HR" sz="3200" dirty="0" smtClean="0">
                <a:latin typeface="AR DECODE" panose="02000000000000000000" pitchFamily="2" charset="0"/>
              </a:rPr>
              <a:t> </a:t>
            </a:r>
            <a:r>
              <a:rPr lang="hr-HR" sz="3200" dirty="0" err="1" smtClean="0">
                <a:latin typeface="AR DECODE" panose="02000000000000000000" pitchFamily="2" charset="0"/>
              </a:rPr>
              <a:t>angle</a:t>
            </a:r>
            <a:r>
              <a:rPr lang="hr-HR" sz="3200" dirty="0" smtClean="0">
                <a:latin typeface="AR DECODE" panose="02000000000000000000" pitchFamily="2" charset="0"/>
              </a:rPr>
              <a:t>_rad = </a:t>
            </a:r>
            <a:r>
              <a:rPr lang="hr-HR" sz="3200" dirty="0" err="1" smtClean="0">
                <a:latin typeface="AR DECODE" panose="02000000000000000000" pitchFamily="2" charset="0"/>
              </a:rPr>
              <a:t>PI</a:t>
            </a:r>
            <a:r>
              <a:rPr lang="hr-HR" sz="3200" dirty="0" smtClean="0">
                <a:latin typeface="AR DECODE" panose="02000000000000000000" pitchFamily="2" charset="0"/>
              </a:rPr>
              <a:t>/180.0;</a:t>
            </a:r>
          </a:p>
          <a:p>
            <a:r>
              <a:rPr lang="hr-HR" sz="3200" dirty="0" err="1" smtClean="0">
                <a:latin typeface="AR DECODE" panose="02000000000000000000" pitchFamily="2" charset="0"/>
              </a:rPr>
              <a:t>double</a:t>
            </a:r>
            <a:r>
              <a:rPr lang="hr-HR" sz="3200" dirty="0" smtClean="0">
                <a:latin typeface="AR DECODE" panose="02000000000000000000" pitchFamily="2" charset="0"/>
              </a:rPr>
              <a:t> </a:t>
            </a:r>
            <a:r>
              <a:rPr lang="hr-HR" sz="3200" dirty="0" err="1" smtClean="0">
                <a:latin typeface="AR DECODE" panose="02000000000000000000" pitchFamily="2" charset="0"/>
              </a:rPr>
              <a:t>angle</a:t>
            </a:r>
            <a:r>
              <a:rPr lang="hr-HR" sz="3200" dirty="0" smtClean="0">
                <a:latin typeface="AR DECODE" panose="02000000000000000000" pitchFamily="2" charset="0"/>
              </a:rPr>
              <a:t>_</a:t>
            </a:r>
            <a:r>
              <a:rPr lang="hr-HR" sz="3200" dirty="0" err="1" smtClean="0">
                <a:latin typeface="AR DECODE" panose="02000000000000000000" pitchFamily="2" charset="0"/>
              </a:rPr>
              <a:t>deg</a:t>
            </a:r>
            <a:r>
              <a:rPr lang="hr-HR" sz="3200" dirty="0" smtClean="0">
                <a:latin typeface="AR DECODE" panose="02000000000000000000" pitchFamily="2" charset="0"/>
              </a:rPr>
              <a:t> = 180.0/</a:t>
            </a:r>
            <a:r>
              <a:rPr lang="hr-HR" sz="3200" dirty="0" err="1" smtClean="0">
                <a:latin typeface="AR DECODE" panose="02000000000000000000" pitchFamily="2" charset="0"/>
              </a:rPr>
              <a:t>PI</a:t>
            </a:r>
            <a:r>
              <a:rPr lang="hr-HR" sz="3200" dirty="0" smtClean="0">
                <a:latin typeface="AR DECODE" panose="02000000000000000000" pitchFamily="2" charset="0"/>
              </a:rPr>
              <a:t>;</a:t>
            </a:r>
          </a:p>
          <a:p>
            <a:r>
              <a:rPr lang="hr-HR" sz="3200" dirty="0" err="1" smtClean="0">
                <a:latin typeface="AR DECODE" panose="02000000000000000000" pitchFamily="2" charset="0"/>
              </a:rPr>
              <a:t>double</a:t>
            </a:r>
            <a:r>
              <a:rPr lang="hr-HR" sz="3200" dirty="0" smtClean="0">
                <a:latin typeface="AR DECODE" panose="02000000000000000000" pitchFamily="2" charset="0"/>
              </a:rPr>
              <a:t> </a:t>
            </a:r>
            <a:r>
              <a:rPr lang="hr-HR" sz="3200" dirty="0" err="1" smtClean="0">
                <a:latin typeface="AR DECODE" panose="02000000000000000000" pitchFamily="2" charset="0"/>
              </a:rPr>
              <a:t>aa</a:t>
            </a:r>
            <a:r>
              <a:rPr lang="hr-HR" sz="3200" dirty="0" smtClean="0">
                <a:latin typeface="AR DECODE" panose="02000000000000000000" pitchFamily="2" charset="0"/>
              </a:rPr>
              <a:t>;</a:t>
            </a:r>
          </a:p>
          <a:p>
            <a:r>
              <a:rPr lang="hr-HR" sz="3200" dirty="0" smtClean="0">
                <a:latin typeface="Algerian" panose="04020705040A02060702" pitchFamily="82" charset="0"/>
              </a:rPr>
              <a:t>Me7SegmentDisplay seg7_4(4</a:t>
            </a:r>
            <a:r>
              <a:rPr lang="hr-HR" sz="3200" dirty="0" smtClean="0">
                <a:latin typeface="AR DECODE" panose="02000000000000000000" pitchFamily="2" charset="0"/>
              </a:rPr>
              <a:t>);</a:t>
            </a: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r>
              <a:rPr lang="hr-HR" sz="3200" dirty="0" err="1" smtClean="0">
                <a:latin typeface="AR DECODE" panose="02000000000000000000" pitchFamily="2" charset="0"/>
              </a:rPr>
              <a:t>void</a:t>
            </a:r>
            <a:r>
              <a:rPr lang="hr-HR" sz="3200" dirty="0" smtClean="0">
                <a:latin typeface="AR DECODE" panose="02000000000000000000" pitchFamily="2" charset="0"/>
              </a:rPr>
              <a:t> </a:t>
            </a:r>
            <a:r>
              <a:rPr lang="hr-HR" sz="3200" dirty="0" err="1" smtClean="0">
                <a:latin typeface="AR DECODE" panose="02000000000000000000" pitchFamily="2" charset="0"/>
              </a:rPr>
              <a:t>setup</a:t>
            </a:r>
            <a:r>
              <a:rPr lang="hr-HR" sz="3200" dirty="0" smtClean="0">
                <a:latin typeface="AR DECODE" panose="02000000000000000000" pitchFamily="2" charset="0"/>
              </a:rPr>
              <a:t>(){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  <a:r>
              <a:rPr lang="hr-HR" sz="3200" dirty="0" err="1" smtClean="0">
                <a:latin typeface="AR DECODE" panose="02000000000000000000" pitchFamily="2" charset="0"/>
              </a:rPr>
              <a:t>pinMode</a:t>
            </a:r>
            <a:r>
              <a:rPr lang="hr-HR" sz="3200" dirty="0" smtClean="0">
                <a:latin typeface="AR DECODE" panose="02000000000000000000" pitchFamily="2" charset="0"/>
              </a:rPr>
              <a:t>(13,</a:t>
            </a:r>
            <a:r>
              <a:rPr lang="hr-HR" sz="3200" dirty="0" err="1" smtClean="0">
                <a:latin typeface="AR DECODE" panose="02000000000000000000" pitchFamily="2" charset="0"/>
              </a:rPr>
              <a:t>INPUT</a:t>
            </a:r>
            <a:r>
              <a:rPr lang="hr-HR" sz="3200" dirty="0" smtClean="0">
                <a:latin typeface="AR DECODE" panose="02000000000000000000" pitchFamily="2" charset="0"/>
              </a:rPr>
              <a:t>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  <a:r>
              <a:rPr lang="hr-HR" sz="3200" dirty="0" err="1" smtClean="0">
                <a:latin typeface="AR DECODE" panose="02000000000000000000" pitchFamily="2" charset="0"/>
              </a:rPr>
              <a:t>pinMode</a:t>
            </a:r>
            <a:r>
              <a:rPr lang="hr-HR" sz="3200" dirty="0" smtClean="0">
                <a:latin typeface="AR DECODE" panose="02000000000000000000" pitchFamily="2" charset="0"/>
              </a:rPr>
              <a:t>(12,</a:t>
            </a:r>
            <a:r>
              <a:rPr lang="hr-HR" sz="3200" dirty="0" err="1" smtClean="0">
                <a:latin typeface="AR DECODE" panose="02000000000000000000" pitchFamily="2" charset="0"/>
              </a:rPr>
              <a:t>OUTPUT</a:t>
            </a:r>
            <a:r>
              <a:rPr lang="hr-HR" sz="3200" dirty="0" smtClean="0">
                <a:latin typeface="AR DECODE" panose="02000000000000000000" pitchFamily="2" charset="0"/>
              </a:rPr>
              <a:t>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}</a:t>
            </a: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r>
              <a:rPr lang="hr-HR" sz="3200" dirty="0" err="1" smtClean="0">
                <a:latin typeface="AR DECODE" panose="02000000000000000000" pitchFamily="2" charset="0"/>
              </a:rPr>
              <a:t>void</a:t>
            </a:r>
            <a:r>
              <a:rPr lang="hr-HR" sz="3200" dirty="0" smtClean="0">
                <a:latin typeface="AR DECODE" panose="02000000000000000000" pitchFamily="2" charset="0"/>
              </a:rPr>
              <a:t> </a:t>
            </a:r>
            <a:r>
              <a:rPr lang="hr-HR" sz="3200" dirty="0" err="1" smtClean="0">
                <a:latin typeface="AR DECODE" panose="02000000000000000000" pitchFamily="2" charset="0"/>
              </a:rPr>
              <a:t>loop</a:t>
            </a:r>
            <a:r>
              <a:rPr lang="hr-HR" sz="3200" dirty="0" smtClean="0">
                <a:latin typeface="AR DECODE" panose="02000000000000000000" pitchFamily="2" charset="0"/>
              </a:rPr>
              <a:t>(){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  <a:r>
              <a:rPr lang="hr-HR" sz="3200" dirty="0" err="1" smtClean="0">
                <a:latin typeface="AR DECODE" panose="02000000000000000000" pitchFamily="2" charset="0"/>
              </a:rPr>
              <a:t>aa</a:t>
            </a:r>
            <a:r>
              <a:rPr lang="hr-HR" sz="3200" dirty="0" smtClean="0">
                <a:latin typeface="AR DECODE" panose="02000000000000000000" pitchFamily="2" charset="0"/>
              </a:rPr>
              <a:t> = </a:t>
            </a:r>
            <a:r>
              <a:rPr lang="hr-HR" sz="3200" dirty="0" err="1" smtClean="0">
                <a:latin typeface="AR DECODE" panose="02000000000000000000" pitchFamily="2" charset="0"/>
              </a:rPr>
              <a:t>digitalRead</a:t>
            </a:r>
            <a:r>
              <a:rPr lang="hr-HR" sz="3200" dirty="0" smtClean="0">
                <a:latin typeface="AR DECODE" panose="02000000000000000000" pitchFamily="2" charset="0"/>
              </a:rPr>
              <a:t>(13);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seg7_4.display((</a:t>
            </a:r>
            <a:r>
              <a:rPr lang="hr-HR" sz="3200" dirty="0" err="1" smtClean="0">
                <a:latin typeface="AR DECODE" panose="02000000000000000000" pitchFamily="2" charset="0"/>
              </a:rPr>
              <a:t>float</a:t>
            </a:r>
            <a:r>
              <a:rPr lang="hr-HR" sz="3200" dirty="0" smtClean="0">
                <a:latin typeface="AR DECODE" panose="02000000000000000000" pitchFamily="2" charset="0"/>
              </a:rPr>
              <a:t>)</a:t>
            </a:r>
            <a:r>
              <a:rPr lang="hr-HR" sz="3200" dirty="0" err="1" smtClean="0">
                <a:latin typeface="AR DECODE" panose="02000000000000000000" pitchFamily="2" charset="0"/>
              </a:rPr>
              <a:t>aa</a:t>
            </a:r>
            <a:r>
              <a:rPr lang="hr-HR" sz="3200" dirty="0" smtClean="0">
                <a:latin typeface="AR DECODE" panose="02000000000000000000" pitchFamily="2" charset="0"/>
              </a:rPr>
              <a:t>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  <a:r>
              <a:rPr lang="hr-HR" sz="3200" dirty="0" err="1" smtClean="0">
                <a:latin typeface="AR DECODE" panose="02000000000000000000" pitchFamily="2" charset="0"/>
              </a:rPr>
              <a:t>if</a:t>
            </a:r>
            <a:r>
              <a:rPr lang="hr-HR" sz="3200" dirty="0" smtClean="0">
                <a:latin typeface="AR DECODE" panose="02000000000000000000" pitchFamily="2" charset="0"/>
              </a:rPr>
              <a:t>(((</a:t>
            </a:r>
            <a:r>
              <a:rPr lang="hr-HR" sz="3200" dirty="0" err="1" smtClean="0">
                <a:latin typeface="AR DECODE" panose="02000000000000000000" pitchFamily="2" charset="0"/>
              </a:rPr>
              <a:t>aa</a:t>
            </a:r>
            <a:r>
              <a:rPr lang="hr-HR" sz="3200" dirty="0" smtClean="0">
                <a:latin typeface="AR DECODE" panose="02000000000000000000" pitchFamily="2" charset="0"/>
              </a:rPr>
              <a:t>)==(0))){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    </a:t>
            </a:r>
            <a:r>
              <a:rPr lang="hr-HR" sz="3200" dirty="0" err="1" smtClean="0">
                <a:latin typeface="AR DECODE" panose="02000000000000000000" pitchFamily="2" charset="0"/>
              </a:rPr>
              <a:t>digitalWrite</a:t>
            </a:r>
            <a:r>
              <a:rPr lang="hr-HR" sz="3200" dirty="0" smtClean="0">
                <a:latin typeface="AR DECODE" panose="02000000000000000000" pitchFamily="2" charset="0"/>
              </a:rPr>
              <a:t>(12,1);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}</a:t>
            </a:r>
            <a:r>
              <a:rPr lang="hr-HR" sz="3200" dirty="0" err="1" smtClean="0">
                <a:latin typeface="AR DECODE" panose="02000000000000000000" pitchFamily="2" charset="0"/>
              </a:rPr>
              <a:t>else</a:t>
            </a:r>
            <a:r>
              <a:rPr lang="hr-HR" sz="3200" dirty="0" smtClean="0">
                <a:latin typeface="AR DECODE" panose="02000000000000000000" pitchFamily="2" charset="0"/>
              </a:rPr>
              <a:t>{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    </a:t>
            </a:r>
            <a:r>
              <a:rPr lang="hr-HR" sz="3200" dirty="0" err="1" smtClean="0">
                <a:latin typeface="AR DECODE" panose="02000000000000000000" pitchFamily="2" charset="0"/>
              </a:rPr>
              <a:t>digitalWrite</a:t>
            </a:r>
            <a:r>
              <a:rPr lang="hr-HR" sz="3200" dirty="0" smtClean="0">
                <a:latin typeface="AR DECODE" panose="02000000000000000000" pitchFamily="2" charset="0"/>
              </a:rPr>
              <a:t>(12,0);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}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_</a:t>
            </a:r>
            <a:r>
              <a:rPr lang="hr-HR" sz="3200" dirty="0" err="1" smtClean="0">
                <a:latin typeface="AR DECODE" panose="02000000000000000000" pitchFamily="2" charset="0"/>
              </a:rPr>
              <a:t>loop</a:t>
            </a:r>
            <a:r>
              <a:rPr lang="hr-HR" sz="3200" dirty="0" smtClean="0">
                <a:latin typeface="AR DECODE" panose="02000000000000000000" pitchFamily="2" charset="0"/>
              </a:rPr>
              <a:t>();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}</a:t>
            </a: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r>
              <a:rPr lang="hr-HR" sz="3200" dirty="0" err="1" smtClean="0">
                <a:latin typeface="AR DECODE" panose="02000000000000000000" pitchFamily="2" charset="0"/>
              </a:rPr>
              <a:t>void</a:t>
            </a:r>
            <a:r>
              <a:rPr lang="hr-HR" sz="3200" dirty="0" smtClean="0">
                <a:latin typeface="AR DECODE" panose="02000000000000000000" pitchFamily="2" charset="0"/>
              </a:rPr>
              <a:t> _</a:t>
            </a:r>
            <a:r>
              <a:rPr lang="hr-HR" sz="3200" dirty="0" err="1" smtClean="0">
                <a:latin typeface="AR DECODE" panose="02000000000000000000" pitchFamily="2" charset="0"/>
              </a:rPr>
              <a:t>delay</a:t>
            </a:r>
            <a:r>
              <a:rPr lang="hr-HR" sz="3200" dirty="0" smtClean="0">
                <a:latin typeface="AR DECODE" panose="02000000000000000000" pitchFamily="2" charset="0"/>
              </a:rPr>
              <a:t>(</a:t>
            </a:r>
            <a:r>
              <a:rPr lang="hr-HR" sz="3200" dirty="0" err="1" smtClean="0">
                <a:latin typeface="AR DECODE" panose="02000000000000000000" pitchFamily="2" charset="0"/>
              </a:rPr>
              <a:t>float</a:t>
            </a:r>
            <a:r>
              <a:rPr lang="hr-HR" sz="3200" dirty="0" smtClean="0">
                <a:latin typeface="AR DECODE" panose="02000000000000000000" pitchFamily="2" charset="0"/>
              </a:rPr>
              <a:t> </a:t>
            </a:r>
            <a:r>
              <a:rPr lang="hr-HR" sz="3200" dirty="0" err="1" smtClean="0">
                <a:latin typeface="AR DECODE" panose="02000000000000000000" pitchFamily="2" charset="0"/>
              </a:rPr>
              <a:t>seconds</a:t>
            </a:r>
            <a:r>
              <a:rPr lang="hr-HR" sz="3200" dirty="0" smtClean="0">
                <a:latin typeface="AR DECODE" panose="02000000000000000000" pitchFamily="2" charset="0"/>
              </a:rPr>
              <a:t>){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  <a:r>
              <a:rPr lang="hr-HR" sz="3200" dirty="0" err="1" smtClean="0">
                <a:latin typeface="AR DECODE" panose="02000000000000000000" pitchFamily="2" charset="0"/>
              </a:rPr>
              <a:t>long</a:t>
            </a:r>
            <a:r>
              <a:rPr lang="hr-HR" sz="3200" dirty="0" smtClean="0">
                <a:latin typeface="AR DECODE" panose="02000000000000000000" pitchFamily="2" charset="0"/>
              </a:rPr>
              <a:t> </a:t>
            </a:r>
            <a:r>
              <a:rPr lang="hr-HR" sz="3200" dirty="0" err="1" smtClean="0">
                <a:latin typeface="AR DECODE" panose="02000000000000000000" pitchFamily="2" charset="0"/>
              </a:rPr>
              <a:t>endTime</a:t>
            </a:r>
            <a:r>
              <a:rPr lang="hr-HR" sz="3200" dirty="0" smtClean="0">
                <a:latin typeface="AR DECODE" panose="02000000000000000000" pitchFamily="2" charset="0"/>
              </a:rPr>
              <a:t> = </a:t>
            </a:r>
            <a:r>
              <a:rPr lang="hr-HR" sz="3200" dirty="0" err="1" smtClean="0">
                <a:latin typeface="AR DECODE" panose="02000000000000000000" pitchFamily="2" charset="0"/>
              </a:rPr>
              <a:t>millis</a:t>
            </a:r>
            <a:r>
              <a:rPr lang="hr-HR" sz="3200" dirty="0" smtClean="0">
                <a:latin typeface="AR DECODE" panose="02000000000000000000" pitchFamily="2" charset="0"/>
              </a:rPr>
              <a:t>() + </a:t>
            </a:r>
            <a:r>
              <a:rPr lang="hr-HR" sz="3200" dirty="0" err="1" smtClean="0">
                <a:latin typeface="AR DECODE" panose="02000000000000000000" pitchFamily="2" charset="0"/>
              </a:rPr>
              <a:t>seconds</a:t>
            </a:r>
            <a:r>
              <a:rPr lang="hr-HR" sz="3200" dirty="0" smtClean="0">
                <a:latin typeface="AR DECODE" panose="02000000000000000000" pitchFamily="2" charset="0"/>
              </a:rPr>
              <a:t> * 1000;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  <a:r>
              <a:rPr lang="hr-HR" sz="3200" dirty="0" err="1" smtClean="0">
                <a:latin typeface="AR DECODE" panose="02000000000000000000" pitchFamily="2" charset="0"/>
              </a:rPr>
              <a:t>while</a:t>
            </a:r>
            <a:r>
              <a:rPr lang="hr-HR" sz="3200" dirty="0" smtClean="0">
                <a:latin typeface="AR DECODE" panose="02000000000000000000" pitchFamily="2" charset="0"/>
              </a:rPr>
              <a:t>(</a:t>
            </a:r>
            <a:r>
              <a:rPr lang="hr-HR" sz="3200" dirty="0" err="1" smtClean="0">
                <a:latin typeface="AR DECODE" panose="02000000000000000000" pitchFamily="2" charset="0"/>
              </a:rPr>
              <a:t>millis</a:t>
            </a:r>
            <a:r>
              <a:rPr lang="hr-HR" sz="3200" dirty="0" smtClean="0">
                <a:latin typeface="AR DECODE" panose="02000000000000000000" pitchFamily="2" charset="0"/>
              </a:rPr>
              <a:t>() &lt; </a:t>
            </a:r>
            <a:r>
              <a:rPr lang="hr-HR" sz="3200" dirty="0" err="1" smtClean="0">
                <a:latin typeface="AR DECODE" panose="02000000000000000000" pitchFamily="2" charset="0"/>
              </a:rPr>
              <a:t>endTime</a:t>
            </a:r>
            <a:r>
              <a:rPr lang="hr-HR" sz="3200" dirty="0" smtClean="0">
                <a:latin typeface="AR DECODE" panose="02000000000000000000" pitchFamily="2" charset="0"/>
              </a:rPr>
              <a:t>)_</a:t>
            </a:r>
            <a:r>
              <a:rPr lang="hr-HR" sz="3200" dirty="0" err="1" smtClean="0">
                <a:latin typeface="AR DECODE" panose="02000000000000000000" pitchFamily="2" charset="0"/>
              </a:rPr>
              <a:t>loop</a:t>
            </a:r>
            <a:r>
              <a:rPr lang="hr-HR" sz="3200" dirty="0" smtClean="0">
                <a:latin typeface="AR DECODE" panose="02000000000000000000" pitchFamily="2" charset="0"/>
              </a:rPr>
              <a:t>();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}</a:t>
            </a:r>
          </a:p>
          <a:p>
            <a:endParaRPr lang="hr-HR" sz="3200" dirty="0" smtClean="0">
              <a:latin typeface="AR DECODE" panose="02000000000000000000" pitchFamily="2" charset="0"/>
            </a:endParaRPr>
          </a:p>
          <a:p>
            <a:r>
              <a:rPr lang="hr-HR" sz="3200" dirty="0" err="1" smtClean="0">
                <a:latin typeface="AR DECODE" panose="02000000000000000000" pitchFamily="2" charset="0"/>
              </a:rPr>
              <a:t>void</a:t>
            </a:r>
            <a:r>
              <a:rPr lang="hr-HR" sz="3200" dirty="0" smtClean="0">
                <a:latin typeface="AR DECODE" panose="02000000000000000000" pitchFamily="2" charset="0"/>
              </a:rPr>
              <a:t> _</a:t>
            </a:r>
            <a:r>
              <a:rPr lang="hr-HR" sz="3200" dirty="0" err="1" smtClean="0">
                <a:latin typeface="AR DECODE" panose="02000000000000000000" pitchFamily="2" charset="0"/>
              </a:rPr>
              <a:t>loop</a:t>
            </a:r>
            <a:r>
              <a:rPr lang="hr-HR" sz="3200" dirty="0" smtClean="0">
                <a:latin typeface="AR DECODE" panose="02000000000000000000" pitchFamily="2" charset="0"/>
              </a:rPr>
              <a:t>(){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    </a:t>
            </a:r>
          </a:p>
          <a:p>
            <a:r>
              <a:rPr lang="hr-HR" sz="3200" dirty="0" smtClean="0">
                <a:latin typeface="AR DECODE" panose="02000000000000000000" pitchFamily="2" charset="0"/>
              </a:rPr>
              <a:t>}</a:t>
            </a:r>
            <a:endParaRPr lang="hr-HR" sz="3200" dirty="0">
              <a:latin typeface="AR DECODE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9179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Arduino.h</a:t>
            </a:r>
            <a:r>
              <a:rPr lang="hr-HR" dirty="0" smtClean="0"/>
              <a:t>&gt;</a:t>
            </a:r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Wire.h</a:t>
            </a:r>
            <a:r>
              <a:rPr lang="hr-HR" dirty="0" smtClean="0"/>
              <a:t>&gt;</a:t>
            </a:r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SoftwareSerial.h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MeOrion.h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angle</a:t>
            </a:r>
            <a:r>
              <a:rPr lang="hr-HR" dirty="0" smtClean="0"/>
              <a:t>_rad = </a:t>
            </a:r>
            <a:r>
              <a:rPr lang="hr-HR" dirty="0" err="1" smtClean="0"/>
              <a:t>PI</a:t>
            </a:r>
            <a:r>
              <a:rPr lang="hr-HR" dirty="0" smtClean="0"/>
              <a:t>/180.0;</a:t>
            </a:r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angle</a:t>
            </a:r>
            <a:r>
              <a:rPr lang="hr-HR" dirty="0" smtClean="0"/>
              <a:t>_</a:t>
            </a:r>
            <a:r>
              <a:rPr lang="hr-HR" dirty="0" err="1" smtClean="0"/>
              <a:t>deg</a:t>
            </a:r>
            <a:r>
              <a:rPr lang="hr-HR" dirty="0" smtClean="0"/>
              <a:t> = 180.0/</a:t>
            </a:r>
            <a:r>
              <a:rPr lang="hr-HR" dirty="0" err="1" smtClean="0"/>
              <a:t>PI</a:t>
            </a:r>
            <a:r>
              <a:rPr lang="hr-HR" dirty="0" smtClean="0"/>
              <a:t>;</a:t>
            </a:r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aa</a:t>
            </a:r>
            <a:r>
              <a:rPr lang="hr-HR" dirty="0" smtClean="0"/>
              <a:t>;</a:t>
            </a:r>
          </a:p>
          <a:p>
            <a:r>
              <a:rPr lang="hr-HR" dirty="0" err="1" smtClean="0"/>
              <a:t>MeLineFollower</a:t>
            </a:r>
            <a:r>
              <a:rPr lang="hr-HR" dirty="0" smtClean="0"/>
              <a:t> </a:t>
            </a:r>
            <a:r>
              <a:rPr lang="hr-HR" dirty="0" err="1" smtClean="0"/>
              <a:t>linefollower</a:t>
            </a:r>
            <a:r>
              <a:rPr lang="hr-HR" dirty="0" smtClean="0"/>
              <a:t>_3(3);</a:t>
            </a:r>
          </a:p>
          <a:p>
            <a:r>
              <a:rPr lang="hr-HR" dirty="0" smtClean="0"/>
              <a:t>Me7SegmentDisplay seg7_6(6);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setup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loop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aa</a:t>
            </a:r>
            <a:r>
              <a:rPr lang="hr-HR" dirty="0" smtClean="0"/>
              <a:t> = </a:t>
            </a:r>
            <a:r>
              <a:rPr lang="hr-HR" dirty="0" err="1" smtClean="0"/>
              <a:t>linefollower</a:t>
            </a:r>
            <a:r>
              <a:rPr lang="hr-HR" dirty="0" smtClean="0"/>
              <a:t>_3.readSensors();</a:t>
            </a:r>
          </a:p>
          <a:p>
            <a:r>
              <a:rPr lang="hr-HR" dirty="0" smtClean="0"/>
              <a:t>    seg7_6.display((</a:t>
            </a:r>
            <a:r>
              <a:rPr lang="hr-HR" dirty="0" err="1" smtClean="0"/>
              <a:t>float</a:t>
            </a:r>
            <a:r>
              <a:rPr lang="hr-HR" dirty="0" smtClean="0"/>
              <a:t>)</a:t>
            </a:r>
            <a:r>
              <a:rPr lang="hr-HR" dirty="0" err="1" smtClean="0"/>
              <a:t>aa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    _</a:t>
            </a:r>
            <a:r>
              <a:rPr lang="hr-HR" dirty="0" err="1" smtClean="0"/>
              <a:t>loop</a:t>
            </a:r>
            <a:r>
              <a:rPr lang="hr-HR" dirty="0" smtClean="0"/>
              <a:t>();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_</a:t>
            </a:r>
            <a:r>
              <a:rPr lang="hr-HR" dirty="0" err="1" smtClean="0"/>
              <a:t>delay</a:t>
            </a:r>
            <a:r>
              <a:rPr lang="hr-HR" dirty="0" smtClean="0"/>
              <a:t>(</a:t>
            </a:r>
            <a:r>
              <a:rPr lang="hr-HR" dirty="0" err="1" smtClean="0"/>
              <a:t>float</a:t>
            </a:r>
            <a:r>
              <a:rPr lang="hr-HR" dirty="0" smtClean="0"/>
              <a:t> </a:t>
            </a:r>
            <a:r>
              <a:rPr lang="hr-HR" dirty="0" err="1" smtClean="0"/>
              <a:t>seconds</a:t>
            </a:r>
            <a:r>
              <a:rPr lang="hr-HR" dirty="0" smtClean="0"/>
              <a:t>){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long</a:t>
            </a:r>
            <a:r>
              <a:rPr lang="hr-HR" dirty="0" smtClean="0"/>
              <a:t> </a:t>
            </a:r>
            <a:r>
              <a:rPr lang="hr-HR" dirty="0" err="1" smtClean="0"/>
              <a:t>endTime</a:t>
            </a:r>
            <a:r>
              <a:rPr lang="hr-HR" dirty="0" smtClean="0"/>
              <a:t> = </a:t>
            </a:r>
            <a:r>
              <a:rPr lang="hr-HR" dirty="0" err="1" smtClean="0"/>
              <a:t>millis</a:t>
            </a:r>
            <a:r>
              <a:rPr lang="hr-HR" dirty="0" smtClean="0"/>
              <a:t>() + </a:t>
            </a:r>
            <a:r>
              <a:rPr lang="hr-HR" dirty="0" err="1" smtClean="0"/>
              <a:t>seconds</a:t>
            </a:r>
            <a:r>
              <a:rPr lang="hr-HR" dirty="0" smtClean="0"/>
              <a:t> * 1000;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while</a:t>
            </a:r>
            <a:r>
              <a:rPr lang="hr-HR" dirty="0" smtClean="0"/>
              <a:t>(</a:t>
            </a:r>
            <a:r>
              <a:rPr lang="hr-HR" dirty="0" err="1" smtClean="0"/>
              <a:t>millis</a:t>
            </a:r>
            <a:r>
              <a:rPr lang="hr-HR" dirty="0" smtClean="0"/>
              <a:t>() &lt; </a:t>
            </a:r>
            <a:r>
              <a:rPr lang="hr-HR" dirty="0" err="1" smtClean="0"/>
              <a:t>endTime</a:t>
            </a:r>
            <a:r>
              <a:rPr lang="hr-HR" dirty="0" smtClean="0"/>
              <a:t>)_</a:t>
            </a:r>
            <a:r>
              <a:rPr lang="hr-HR" dirty="0" err="1" smtClean="0"/>
              <a:t>loop</a:t>
            </a:r>
            <a:r>
              <a:rPr lang="hr-HR" dirty="0" smtClean="0"/>
              <a:t>();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_</a:t>
            </a:r>
            <a:r>
              <a:rPr lang="hr-HR" dirty="0" err="1" smtClean="0"/>
              <a:t>loop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}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960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Arduino.h</a:t>
            </a:r>
            <a:r>
              <a:rPr lang="hr-HR" dirty="0" smtClean="0"/>
              <a:t>&gt;</a:t>
            </a:r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Wire.h</a:t>
            </a:r>
            <a:r>
              <a:rPr lang="hr-HR" dirty="0" smtClean="0"/>
              <a:t>&gt;</a:t>
            </a:r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SoftwareSerial.h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MeOrion.h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angle</a:t>
            </a:r>
            <a:r>
              <a:rPr lang="hr-HR" dirty="0" smtClean="0"/>
              <a:t>_rad = </a:t>
            </a:r>
            <a:r>
              <a:rPr lang="hr-HR" dirty="0" err="1" smtClean="0"/>
              <a:t>PI</a:t>
            </a:r>
            <a:r>
              <a:rPr lang="hr-HR" dirty="0" smtClean="0"/>
              <a:t>/180.0;</a:t>
            </a:r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angle</a:t>
            </a:r>
            <a:r>
              <a:rPr lang="hr-HR" dirty="0" smtClean="0"/>
              <a:t>_</a:t>
            </a:r>
            <a:r>
              <a:rPr lang="hr-HR" dirty="0" err="1" smtClean="0"/>
              <a:t>deg</a:t>
            </a:r>
            <a:r>
              <a:rPr lang="hr-HR" dirty="0" smtClean="0"/>
              <a:t> = 180.0/</a:t>
            </a:r>
            <a:r>
              <a:rPr lang="hr-HR" dirty="0" err="1" smtClean="0"/>
              <a:t>PI</a:t>
            </a:r>
            <a:r>
              <a:rPr lang="hr-HR" dirty="0" smtClean="0"/>
              <a:t>;</a:t>
            </a:r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aa</a:t>
            </a:r>
            <a:r>
              <a:rPr lang="hr-HR" dirty="0" smtClean="0"/>
              <a:t>;</a:t>
            </a:r>
          </a:p>
          <a:p>
            <a:r>
              <a:rPr lang="hr-HR" dirty="0" smtClean="0"/>
              <a:t>Me7SegmentDisplay seg7_6(6);</a:t>
            </a:r>
          </a:p>
          <a:p>
            <a:r>
              <a:rPr lang="hr-HR" dirty="0" err="1" smtClean="0"/>
              <a:t>MeDCMotor</a:t>
            </a:r>
            <a:r>
              <a:rPr lang="hr-HR" dirty="0" smtClean="0"/>
              <a:t> motor_10(10);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setup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pinMode</a:t>
            </a:r>
            <a:r>
              <a:rPr lang="hr-HR" dirty="0" smtClean="0"/>
              <a:t>(A0+0,</a:t>
            </a:r>
            <a:r>
              <a:rPr lang="hr-HR" dirty="0" err="1" smtClean="0"/>
              <a:t>INPUT</a:t>
            </a:r>
            <a:r>
              <a:rPr lang="hr-HR" dirty="0" smtClean="0"/>
              <a:t>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loop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aa</a:t>
            </a:r>
            <a:r>
              <a:rPr lang="hr-HR" dirty="0" smtClean="0"/>
              <a:t> = </a:t>
            </a:r>
            <a:r>
              <a:rPr lang="hr-HR" dirty="0" err="1" smtClean="0"/>
              <a:t>analogRead</a:t>
            </a:r>
            <a:r>
              <a:rPr lang="hr-HR" dirty="0" smtClean="0"/>
              <a:t>(A0+0);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aa</a:t>
            </a:r>
            <a:r>
              <a:rPr lang="hr-HR" dirty="0" smtClean="0"/>
              <a:t> = (</a:t>
            </a:r>
            <a:r>
              <a:rPr lang="hr-HR" dirty="0" err="1" smtClean="0"/>
              <a:t>aa</a:t>
            </a:r>
            <a:r>
              <a:rPr lang="hr-HR" dirty="0" smtClean="0"/>
              <a:t>) / (4);</a:t>
            </a:r>
          </a:p>
          <a:p>
            <a:r>
              <a:rPr lang="hr-HR" dirty="0" smtClean="0"/>
              <a:t>    seg7_6.display((</a:t>
            </a:r>
            <a:r>
              <a:rPr lang="hr-HR" dirty="0" err="1" smtClean="0"/>
              <a:t>float</a:t>
            </a:r>
            <a:r>
              <a:rPr lang="hr-HR" dirty="0" smtClean="0"/>
              <a:t>)</a:t>
            </a:r>
            <a:r>
              <a:rPr lang="hr-HR" dirty="0" err="1" smtClean="0"/>
              <a:t>aa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motor_10.run(</a:t>
            </a:r>
            <a:r>
              <a:rPr lang="hr-HR" dirty="0" err="1" smtClean="0"/>
              <a:t>aa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    _</a:t>
            </a:r>
            <a:r>
              <a:rPr lang="hr-HR" dirty="0" err="1" smtClean="0"/>
              <a:t>loop</a:t>
            </a:r>
            <a:r>
              <a:rPr lang="hr-HR" dirty="0" smtClean="0"/>
              <a:t>();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_</a:t>
            </a:r>
            <a:r>
              <a:rPr lang="hr-HR" dirty="0" err="1" smtClean="0"/>
              <a:t>delay</a:t>
            </a:r>
            <a:r>
              <a:rPr lang="hr-HR" dirty="0" smtClean="0"/>
              <a:t>(</a:t>
            </a:r>
            <a:r>
              <a:rPr lang="hr-HR" dirty="0" err="1" smtClean="0"/>
              <a:t>float</a:t>
            </a:r>
            <a:r>
              <a:rPr lang="hr-HR" dirty="0" smtClean="0"/>
              <a:t> </a:t>
            </a:r>
            <a:r>
              <a:rPr lang="hr-HR" dirty="0" err="1" smtClean="0"/>
              <a:t>seconds</a:t>
            </a:r>
            <a:r>
              <a:rPr lang="hr-HR" dirty="0" smtClean="0"/>
              <a:t>){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long</a:t>
            </a:r>
            <a:r>
              <a:rPr lang="hr-HR" dirty="0" smtClean="0"/>
              <a:t> </a:t>
            </a:r>
            <a:r>
              <a:rPr lang="hr-HR" dirty="0" err="1" smtClean="0"/>
              <a:t>endTime</a:t>
            </a:r>
            <a:r>
              <a:rPr lang="hr-HR" dirty="0" smtClean="0"/>
              <a:t> = </a:t>
            </a:r>
            <a:r>
              <a:rPr lang="hr-HR" dirty="0" err="1" smtClean="0"/>
              <a:t>millis</a:t>
            </a:r>
            <a:r>
              <a:rPr lang="hr-HR" dirty="0" smtClean="0"/>
              <a:t>() + </a:t>
            </a:r>
            <a:r>
              <a:rPr lang="hr-HR" dirty="0" err="1" smtClean="0"/>
              <a:t>seconds</a:t>
            </a:r>
            <a:r>
              <a:rPr lang="hr-HR" dirty="0" smtClean="0"/>
              <a:t> * 1000;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while</a:t>
            </a:r>
            <a:r>
              <a:rPr lang="hr-HR" dirty="0" smtClean="0"/>
              <a:t>(</a:t>
            </a:r>
            <a:r>
              <a:rPr lang="hr-HR" dirty="0" err="1" smtClean="0"/>
              <a:t>millis</a:t>
            </a:r>
            <a:r>
              <a:rPr lang="hr-HR" dirty="0" smtClean="0"/>
              <a:t>() &lt; </a:t>
            </a:r>
            <a:r>
              <a:rPr lang="hr-HR" dirty="0" err="1" smtClean="0"/>
              <a:t>endTime</a:t>
            </a:r>
            <a:r>
              <a:rPr lang="hr-HR" dirty="0" smtClean="0"/>
              <a:t>)_</a:t>
            </a:r>
            <a:r>
              <a:rPr lang="hr-HR" dirty="0" err="1" smtClean="0"/>
              <a:t>loop</a:t>
            </a:r>
            <a:r>
              <a:rPr lang="hr-HR" dirty="0" smtClean="0"/>
              <a:t>();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_</a:t>
            </a:r>
            <a:r>
              <a:rPr lang="hr-HR" dirty="0" err="1" smtClean="0"/>
              <a:t>loop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}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48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4516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Arduino.h</a:t>
            </a:r>
            <a:r>
              <a:rPr lang="hr-HR" dirty="0" smtClean="0"/>
              <a:t>&gt;</a:t>
            </a:r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Wire.h</a:t>
            </a:r>
            <a:r>
              <a:rPr lang="hr-HR" dirty="0" smtClean="0"/>
              <a:t>&gt;</a:t>
            </a:r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SoftwareSerial.h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smtClean="0"/>
              <a:t>#</a:t>
            </a:r>
            <a:r>
              <a:rPr lang="hr-HR" dirty="0" err="1" smtClean="0"/>
              <a:t>include</a:t>
            </a:r>
            <a:r>
              <a:rPr lang="hr-HR" dirty="0" smtClean="0"/>
              <a:t> &lt;</a:t>
            </a:r>
            <a:r>
              <a:rPr lang="hr-HR" dirty="0" err="1" smtClean="0"/>
              <a:t>MeOrion.h</a:t>
            </a:r>
            <a:r>
              <a:rPr lang="hr-HR" dirty="0" smtClean="0"/>
              <a:t>&gt;</a:t>
            </a:r>
          </a:p>
          <a:p>
            <a:endParaRPr lang="hr-HR" dirty="0" smtClean="0"/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angle</a:t>
            </a:r>
            <a:r>
              <a:rPr lang="hr-HR" dirty="0" smtClean="0"/>
              <a:t>_rad = </a:t>
            </a:r>
            <a:r>
              <a:rPr lang="hr-HR" dirty="0" err="1" smtClean="0"/>
              <a:t>PI</a:t>
            </a:r>
            <a:r>
              <a:rPr lang="hr-HR" dirty="0" smtClean="0"/>
              <a:t>/180.0;</a:t>
            </a:r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angle</a:t>
            </a:r>
            <a:r>
              <a:rPr lang="hr-HR" dirty="0" smtClean="0"/>
              <a:t>_</a:t>
            </a:r>
            <a:r>
              <a:rPr lang="hr-HR" dirty="0" err="1" smtClean="0"/>
              <a:t>deg</a:t>
            </a:r>
            <a:r>
              <a:rPr lang="hr-HR" dirty="0" smtClean="0"/>
              <a:t> = 180.0/</a:t>
            </a:r>
            <a:r>
              <a:rPr lang="hr-HR" dirty="0" err="1" smtClean="0"/>
              <a:t>PI</a:t>
            </a:r>
            <a:r>
              <a:rPr lang="hr-HR" dirty="0" smtClean="0"/>
              <a:t>;</a:t>
            </a:r>
          </a:p>
          <a:p>
            <a:r>
              <a:rPr lang="hr-HR" dirty="0" err="1" smtClean="0"/>
              <a:t>double</a:t>
            </a:r>
            <a:r>
              <a:rPr lang="hr-HR" dirty="0" smtClean="0"/>
              <a:t> </a:t>
            </a:r>
            <a:r>
              <a:rPr lang="hr-HR" dirty="0" err="1" smtClean="0"/>
              <a:t>aa</a:t>
            </a:r>
            <a:r>
              <a:rPr lang="hr-HR" dirty="0" smtClean="0"/>
              <a:t>;</a:t>
            </a:r>
          </a:p>
          <a:p>
            <a:r>
              <a:rPr lang="hr-HR" dirty="0" err="1" smtClean="0"/>
              <a:t>MePIRMotionSensor</a:t>
            </a:r>
            <a:r>
              <a:rPr lang="hr-HR" dirty="0" smtClean="0"/>
              <a:t> pir_4(4);</a:t>
            </a:r>
          </a:p>
          <a:p>
            <a:r>
              <a:rPr lang="hr-HR" dirty="0" smtClean="0"/>
              <a:t>Me7SegmentDisplay seg7_6(6);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setup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</a:t>
            </a:r>
            <a:r>
              <a:rPr lang="hr-HR" dirty="0" err="1" smtClean="0"/>
              <a:t>loop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aa</a:t>
            </a:r>
            <a:r>
              <a:rPr lang="hr-HR" dirty="0" smtClean="0"/>
              <a:t> = pir_4.isHumanDetected();</a:t>
            </a:r>
          </a:p>
          <a:p>
            <a:r>
              <a:rPr lang="hr-HR" dirty="0" smtClean="0"/>
              <a:t>    seg7_6.display((</a:t>
            </a:r>
            <a:r>
              <a:rPr lang="hr-HR" dirty="0" err="1" smtClean="0"/>
              <a:t>float</a:t>
            </a:r>
            <a:r>
              <a:rPr lang="hr-HR" dirty="0" smtClean="0"/>
              <a:t>)</a:t>
            </a:r>
            <a:r>
              <a:rPr lang="hr-HR" dirty="0" err="1" smtClean="0"/>
              <a:t>aa</a:t>
            </a:r>
            <a:r>
              <a:rPr lang="hr-HR" dirty="0" smtClean="0"/>
              <a:t>);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    _</a:t>
            </a:r>
            <a:r>
              <a:rPr lang="hr-HR" dirty="0" err="1" smtClean="0"/>
              <a:t>loop</a:t>
            </a:r>
            <a:r>
              <a:rPr lang="hr-HR" dirty="0" smtClean="0"/>
              <a:t>();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_</a:t>
            </a:r>
            <a:r>
              <a:rPr lang="hr-HR" dirty="0" err="1" smtClean="0"/>
              <a:t>delay</a:t>
            </a:r>
            <a:r>
              <a:rPr lang="hr-HR" dirty="0" smtClean="0"/>
              <a:t>(</a:t>
            </a:r>
            <a:r>
              <a:rPr lang="hr-HR" dirty="0" err="1" smtClean="0"/>
              <a:t>float</a:t>
            </a:r>
            <a:r>
              <a:rPr lang="hr-HR" dirty="0" smtClean="0"/>
              <a:t> </a:t>
            </a:r>
            <a:r>
              <a:rPr lang="hr-HR" dirty="0" err="1" smtClean="0"/>
              <a:t>seconds</a:t>
            </a:r>
            <a:r>
              <a:rPr lang="hr-HR" dirty="0" smtClean="0"/>
              <a:t>){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long</a:t>
            </a:r>
            <a:r>
              <a:rPr lang="hr-HR" dirty="0" smtClean="0"/>
              <a:t> </a:t>
            </a:r>
            <a:r>
              <a:rPr lang="hr-HR" dirty="0" err="1" smtClean="0"/>
              <a:t>endTime</a:t>
            </a:r>
            <a:r>
              <a:rPr lang="hr-HR" dirty="0" smtClean="0"/>
              <a:t> = </a:t>
            </a:r>
            <a:r>
              <a:rPr lang="hr-HR" dirty="0" err="1" smtClean="0"/>
              <a:t>millis</a:t>
            </a:r>
            <a:r>
              <a:rPr lang="hr-HR" dirty="0" smtClean="0"/>
              <a:t>() + </a:t>
            </a:r>
            <a:r>
              <a:rPr lang="hr-HR" dirty="0" err="1" smtClean="0"/>
              <a:t>seconds</a:t>
            </a:r>
            <a:r>
              <a:rPr lang="hr-HR" dirty="0" smtClean="0"/>
              <a:t> * 1000;</a:t>
            </a:r>
          </a:p>
          <a:p>
            <a:r>
              <a:rPr lang="hr-HR" dirty="0" smtClean="0"/>
              <a:t>    </a:t>
            </a:r>
            <a:r>
              <a:rPr lang="hr-HR" dirty="0" err="1" smtClean="0"/>
              <a:t>while</a:t>
            </a:r>
            <a:r>
              <a:rPr lang="hr-HR" dirty="0" smtClean="0"/>
              <a:t>(</a:t>
            </a:r>
            <a:r>
              <a:rPr lang="hr-HR" dirty="0" err="1" smtClean="0"/>
              <a:t>millis</a:t>
            </a:r>
            <a:r>
              <a:rPr lang="hr-HR" dirty="0" smtClean="0"/>
              <a:t>() &lt; </a:t>
            </a:r>
            <a:r>
              <a:rPr lang="hr-HR" dirty="0" err="1" smtClean="0"/>
              <a:t>endTime</a:t>
            </a:r>
            <a:r>
              <a:rPr lang="hr-HR" dirty="0" smtClean="0"/>
              <a:t>)_</a:t>
            </a:r>
            <a:r>
              <a:rPr lang="hr-HR" dirty="0" err="1" smtClean="0"/>
              <a:t>loop</a:t>
            </a:r>
            <a:r>
              <a:rPr lang="hr-HR" dirty="0" smtClean="0"/>
              <a:t>();</a:t>
            </a:r>
          </a:p>
          <a:p>
            <a:r>
              <a:rPr lang="hr-HR" dirty="0" smtClean="0"/>
              <a:t>}</a:t>
            </a:r>
          </a:p>
          <a:p>
            <a:endParaRPr lang="hr-HR" dirty="0" smtClean="0"/>
          </a:p>
          <a:p>
            <a:r>
              <a:rPr lang="hr-HR" dirty="0" err="1" smtClean="0"/>
              <a:t>void</a:t>
            </a:r>
            <a:r>
              <a:rPr lang="hr-HR" dirty="0" smtClean="0"/>
              <a:t> _</a:t>
            </a:r>
            <a:r>
              <a:rPr lang="hr-HR" dirty="0" err="1" smtClean="0"/>
              <a:t>loop</a:t>
            </a:r>
            <a:r>
              <a:rPr lang="hr-HR" dirty="0" smtClean="0"/>
              <a:t>(){</a:t>
            </a:r>
          </a:p>
          <a:p>
            <a:r>
              <a:rPr lang="hr-HR" dirty="0" smtClean="0"/>
              <a:t>    </a:t>
            </a:r>
          </a:p>
          <a:p>
            <a:r>
              <a:rPr lang="hr-HR" dirty="0" smtClean="0"/>
              <a:t>}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07E5-6B1E-4DA9-AFEE-C8CE8146E860}" type="slidenum">
              <a:rPr lang="hr-HR" smtClean="0"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785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F001-308F-432C-B6D5-B5A92CEBA618}" type="datetime1">
              <a:rPr lang="hr-HR" smtClean="0"/>
              <a:t>8.6.2018.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141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3BCB-281D-4893-ADCA-F63690B18DAB}" type="datetime1">
              <a:rPr lang="hr-HR" smtClean="0"/>
              <a:t>8.6.2018.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200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8980-E1B5-4D06-8F1E-E1C9066A1813}" type="datetime1">
              <a:rPr lang="hr-HR" smtClean="0"/>
              <a:t>8.6.2018.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027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EB9B6175-DD2F-429C-966D-771452FC0A77}" type="datetime1">
              <a:rPr lang="hr-HR" smtClean="0"/>
              <a:t>8.6.2018.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520" y="6309320"/>
            <a:ext cx="432048" cy="365125"/>
          </a:xfrm>
        </p:spPr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80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227D-4AA0-4F1F-A062-0D8D8651EECF}" type="datetime1">
              <a:rPr lang="hr-HR" smtClean="0"/>
              <a:t>8.6.2018.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873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F054-43D9-4200-9F63-3AAEB0A03CB0}" type="datetime1">
              <a:rPr lang="hr-HR" smtClean="0"/>
              <a:t>8.6.2018.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489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A8F6-60F9-47B0-914D-CED7D50D5FBF}" type="datetime1">
              <a:rPr lang="hr-HR" smtClean="0"/>
              <a:t>8.6.2018.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77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20DD-1049-4C3C-8370-658F8DF78C04}" type="datetime1">
              <a:rPr lang="hr-HR" smtClean="0"/>
              <a:t>8.6.2018.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60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5232-655F-4753-AFD7-AA867030EC17}" type="datetime1">
              <a:rPr lang="hr-HR" smtClean="0"/>
              <a:t>8.6.2018.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645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6DDB5-2A2E-4266-85F5-720BEBFDCBB5}" type="datetime1">
              <a:rPr lang="hr-HR" smtClean="0"/>
              <a:t>8.6.2018.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650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A3F0-189A-425F-946E-DBEC0FFEEE39}" type="datetime1">
              <a:rPr lang="hr-HR" smtClean="0"/>
              <a:t>8.6.2018.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847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01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889248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B61E6-E00E-4776-8E5B-A91759BDA043}" type="datetime1">
              <a:rPr lang="hr-HR" smtClean="0"/>
              <a:t>8.6.2018.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53613-562B-468D-ADE4-CE55219E56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081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scratch.mit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oBUXOOdLXY&amp;t=195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www.instructables.com/id/The-Easiest-Way-to-Use-Any-IR-Remote-with-Ardiuno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net.hr/upload/javniweb/newsattach/4473/Prilog_1-_DoN-_Tehnicka_specifikacija_17-17.pdf" TargetMode="External"/><Relationship Id="rId2" Type="http://schemas.openxmlformats.org/officeDocument/2006/relationships/hyperlink" Target="http://www.carnet.hr/o_carnetu/javna_nabava?news_hk=10331&amp;news_id=4473&amp;mshow=89850#mod_new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peliarobotics.com/" TargetMode="External"/><Relationship Id="rId2" Type="http://schemas.openxmlformats.org/officeDocument/2006/relationships/hyperlink" Target="https://github.com/NenadZG/mBot-simul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terlogic.com/Products.VSPE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Korištenje suvremenih izlaznih i ulaznih jedinica u nastavi programiranja – metodički pristup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Goran Igaly</a:t>
            </a:r>
            <a:br>
              <a:rPr lang="hr-HR" dirty="0" smtClean="0"/>
            </a:br>
            <a:r>
              <a:rPr lang="hr-HR" dirty="0" smtClean="0"/>
              <a:t>PMF – Matematički odsjek</a:t>
            </a:r>
          </a:p>
          <a:p>
            <a:r>
              <a:rPr lang="hr-HR" sz="2400" dirty="0" smtClean="0"/>
              <a:t>8. lipnja 2018.</a:t>
            </a:r>
            <a:endParaRPr lang="hr-H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76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mBot</a:t>
            </a:r>
            <a:r>
              <a:rPr lang="hr-HR" dirty="0" smtClean="0"/>
              <a:t> u simulatoru V-REP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10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0" y="1556792"/>
            <a:ext cx="818621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2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Makeblock</a:t>
            </a:r>
            <a:r>
              <a:rPr lang="hr-HR" dirty="0" smtClean="0"/>
              <a:t> - </a:t>
            </a:r>
            <a:r>
              <a:rPr lang="hr-HR" dirty="0" err="1" smtClean="0"/>
              <a:t>Orion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5205" y="1152128"/>
            <a:ext cx="6513591" cy="54452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19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mBlock</a:t>
            </a:r>
            <a:r>
              <a:rPr lang="hr-HR" dirty="0" smtClean="0"/>
              <a:t> - korištenje mikrokontrolera i i računala (Eni </a:t>
            </a:r>
            <a:r>
              <a:rPr lang="hr-HR" dirty="0" err="1" smtClean="0"/>
              <a:t>Katanić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2800" dirty="0" smtClean="0"/>
              <a:t>AKTIVNOST: „Pazi lopta!“</a:t>
            </a:r>
            <a:br>
              <a:rPr lang="hr-HR" sz="2800" dirty="0" smtClean="0"/>
            </a:br>
            <a:r>
              <a:rPr lang="hr-HR" sz="2800" b="1" dirty="0" smtClean="0">
                <a:solidFill>
                  <a:srgbClr val="FF0000"/>
                </a:solidFill>
              </a:rPr>
              <a:t>a) </a:t>
            </a:r>
            <a:r>
              <a:rPr lang="hr-HR" sz="2800" dirty="0" smtClean="0"/>
              <a:t>Napravi igricu u kojoj lopta ide od jednog do drugog ruba, a Panda izbjegava loptu tako što se pomiče gore-dolje. Ako lopta dodirne Pandu, Panda gubi život i zabljesne crveno svjetlo. Ako pak lopta dodirne rub, Panda je uspjela izbjeći loptu, dobiva jedan bod i zabljesne plavo svjetlo. Na početku Panda ima 3 života i 0 bodova. Igra je gotova kada Panda izgubi sve živote.</a:t>
            </a:r>
            <a:br>
              <a:rPr lang="hr-HR" sz="2800" dirty="0" smtClean="0"/>
            </a:br>
            <a:r>
              <a:rPr lang="hr-HR" sz="2800" b="1" dirty="0" smtClean="0">
                <a:solidFill>
                  <a:srgbClr val="FF0000"/>
                </a:solidFill>
              </a:rPr>
              <a:t>b) </a:t>
            </a:r>
            <a:r>
              <a:rPr lang="hr-HR" sz="2800" dirty="0" smtClean="0"/>
              <a:t>Doradi prethodni program tako da se na 7-segmentnom </a:t>
            </a:r>
            <a:r>
              <a:rPr lang="hr-HR" sz="2800" dirty="0" err="1" smtClean="0"/>
              <a:t>displayu</a:t>
            </a:r>
            <a:r>
              <a:rPr lang="hr-HR" sz="2800" dirty="0" smtClean="0"/>
              <a:t> prikazuje trenutni broj bodova. Da bi igra bila zanimljivija, promijeni pozadinu.</a:t>
            </a:r>
            <a:endParaRPr lang="hr-HR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12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C767B-118C-4163-AD95-B03B9F52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AKTIVNOST: „Pazi lopta!“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010268-DF9C-4630-BEAF-BD6A4C1C0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603027"/>
            <a:ext cx="4788024" cy="524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618F8A-C04B-49D2-9F86-77D5EB0E94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34280" y="1844824"/>
            <a:ext cx="45815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1AB3A1-DA56-47DC-A0CE-96E502A94C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1427946" cy="1038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C767B-118C-4163-AD95-B03B9F52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AKTIVNOST: „Pazi lopta!“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35A93D-B2C4-429D-AE54-77DC887D0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BA" dirty="0"/>
              <a:t>Potrebni materijal</a:t>
            </a:r>
            <a:r>
              <a:rPr lang="hr-BA" dirty="0" smtClean="0"/>
              <a:t>:</a:t>
            </a:r>
            <a:endParaRPr lang="hr-BA" dirty="0"/>
          </a:p>
          <a:p>
            <a:r>
              <a:rPr lang="hr-BA" dirty="0"/>
              <a:t>7-segmentni </a:t>
            </a:r>
            <a:r>
              <a:rPr lang="hr-BA" dirty="0" err="1" smtClean="0"/>
              <a:t>display</a:t>
            </a:r>
            <a:endParaRPr lang="hr-BA" dirty="0"/>
          </a:p>
          <a:p>
            <a:r>
              <a:rPr lang="hr-HR" dirty="0" smtClean="0"/>
              <a:t>RGB LED lampice</a:t>
            </a:r>
            <a:endParaRPr lang="hr-HR" dirty="0"/>
          </a:p>
          <a:p>
            <a:r>
              <a:rPr lang="hr-HR" dirty="0"/>
              <a:t>2 x </a:t>
            </a:r>
            <a:r>
              <a:rPr lang="hr-HR" dirty="0" smtClean="0"/>
              <a:t>kabel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AD00C4-425C-4974-867A-7ACEAB31C20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12976"/>
            <a:ext cx="1532477" cy="11144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93" y="4149080"/>
            <a:ext cx="6284507" cy="268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CD1209-581B-4A45-99F5-A4D98305170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35" y="1556792"/>
            <a:ext cx="1499330" cy="10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Programski </a:t>
            </a:r>
            <a:r>
              <a:rPr lang="hr-HR" b="0" dirty="0" smtClean="0"/>
              <a:t>kod</a:t>
            </a:r>
            <a:r>
              <a:rPr lang="hr-HR" dirty="0" smtClean="0"/>
              <a:t> </a:t>
            </a:r>
            <a:br>
              <a:rPr lang="hr-HR" dirty="0" smtClean="0"/>
            </a:br>
            <a:r>
              <a:rPr lang="hr-HR" dirty="0" smtClean="0"/>
              <a:t>u tekstualnom obliku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751"/>
            <a:ext cx="82200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0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16</a:t>
            </a:fld>
            <a:endParaRPr lang="hr-HR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" y="2708921"/>
            <a:ext cx="6803730" cy="417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16" y="1714500"/>
            <a:ext cx="52851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195736" y="2276872"/>
            <a:ext cx="2376264" cy="151216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051720" y="2780928"/>
            <a:ext cx="2736304" cy="158417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59832" y="3429000"/>
            <a:ext cx="2160240" cy="129614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275856" y="3933056"/>
            <a:ext cx="1944216" cy="129614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83768" y="4365104"/>
            <a:ext cx="3096344" cy="172819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91175" cy="726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46482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3212976"/>
            <a:ext cx="4968552" cy="1200329"/>
          </a:xfrm>
          <a:prstGeom prst="rect">
            <a:avLst/>
          </a:prstGeom>
          <a:solidFill>
            <a:srgbClr val="E6B9B8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hr-HR" sz="7200" dirty="0" smtClean="0"/>
              <a:t>Arduino IDE</a:t>
            </a:r>
            <a:endParaRPr lang="hr-HR" sz="7200" dirty="0"/>
          </a:p>
        </p:txBody>
      </p:sp>
    </p:spTree>
    <p:extLst>
      <p:ext uri="{BB962C8B-B14F-4D97-AF65-F5344CB8AC3E}">
        <p14:creationId xmlns:p14="http://schemas.microsoft.com/office/powerpoint/2010/main" val="27498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6578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81" y="1988840"/>
            <a:ext cx="51420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996952"/>
            <a:ext cx="3168352" cy="2376264"/>
          </a:xfrm>
          <a:prstGeom prst="rect">
            <a:avLst/>
          </a:prstGeom>
          <a:solidFill>
            <a:srgbClr val="E6B9B8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hr-HR" sz="4800" dirty="0" smtClean="0"/>
              <a:t>Obična tekstualna datoteka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28936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89"/>
            <a:ext cx="72390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Programiranje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Orion</a:t>
            </a:r>
            <a:r>
              <a:rPr lang="hr-HR" baseline="0" dirty="0" smtClean="0"/>
              <a:t> pločice </a:t>
            </a:r>
            <a:br>
              <a:rPr lang="hr-HR" baseline="0" dirty="0" smtClean="0"/>
            </a:br>
            <a:r>
              <a:rPr lang="hr-HR" baseline="0" dirty="0" smtClean="0"/>
              <a:t>u Arduino načinu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844824"/>
            <a:ext cx="4834880" cy="4281339"/>
          </a:xfrm>
        </p:spPr>
        <p:txBody>
          <a:bodyPr/>
          <a:lstStyle/>
          <a:p>
            <a:r>
              <a:rPr lang="hr-HR" dirty="0" smtClean="0"/>
              <a:t>Zujalica na pločici svira glazbenu ljestvicu uzlazno i silazno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8424" y="6309320"/>
            <a:ext cx="432048" cy="365125"/>
          </a:xfrm>
        </p:spPr>
        <p:txBody>
          <a:bodyPr/>
          <a:lstStyle/>
          <a:p>
            <a:fld id="{7FE53613-562B-468D-ADE4-CE55219E569C}" type="slidenum">
              <a:rPr lang="hr-HR" smtClean="0"/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41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>
            <a:normAutofit/>
          </a:bodyPr>
          <a:lstStyle/>
          <a:p>
            <a:r>
              <a:rPr lang="hr-HR" dirty="0" err="1"/>
              <a:t>Scratch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hr-HR" dirty="0" smtClean="0"/>
              <a:t>vizualni </a:t>
            </a:r>
            <a:r>
              <a:rPr lang="hr-HR" dirty="0"/>
              <a:t>programski jezik </a:t>
            </a:r>
          </a:p>
          <a:p>
            <a:pPr lvl="0"/>
            <a:r>
              <a:rPr lang="hr-HR" dirty="0"/>
              <a:t>razvijen od strane MIT </a:t>
            </a:r>
            <a:r>
              <a:rPr lang="hr-HR" dirty="0" err="1"/>
              <a:t>Media</a:t>
            </a:r>
            <a:r>
              <a:rPr lang="hr-HR" dirty="0"/>
              <a:t> </a:t>
            </a:r>
            <a:r>
              <a:rPr lang="hr-HR" dirty="0" err="1"/>
              <a:t>Lab</a:t>
            </a:r>
            <a:endParaRPr lang="hr-HR" dirty="0"/>
          </a:p>
          <a:p>
            <a:pPr lvl="0"/>
            <a:r>
              <a:rPr lang="hr-HR" dirty="0"/>
              <a:t>razvoj kreativnog razmišljanja i suradnje</a:t>
            </a:r>
          </a:p>
          <a:p>
            <a:pPr lvl="0"/>
            <a:r>
              <a:rPr lang="hr-HR" dirty="0"/>
              <a:t>stvaranje interaktivnih priča, animacija, igara simulacije i vizualizacije eksperimenata</a:t>
            </a:r>
          </a:p>
          <a:p>
            <a:pPr lvl="0"/>
            <a:r>
              <a:rPr lang="hr-HR" dirty="0"/>
              <a:t>animirane prezentacije</a:t>
            </a:r>
          </a:p>
          <a:p>
            <a:pPr lvl="0"/>
            <a:r>
              <a:rPr lang="hr-HR" u="sng" dirty="0" err="1">
                <a:hlinkClick r:id="rId2"/>
              </a:rPr>
              <a:t>https</a:t>
            </a:r>
            <a:r>
              <a:rPr lang="hr-HR" u="sng" dirty="0">
                <a:hlinkClick r:id="rId2"/>
              </a:rPr>
              <a:t>://scratch.mit.edu/</a:t>
            </a:r>
            <a:endParaRPr lang="hr-HR" dirty="0"/>
          </a:p>
        </p:txBody>
      </p:sp>
      <p:pic>
        <p:nvPicPr>
          <p:cNvPr id="4" name="Picture 3" descr="Image result for scratc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3606663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2</a:t>
            </a:fld>
            <a:endParaRPr lang="hr-H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08" y="0"/>
            <a:ext cx="3947592" cy="22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6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hr-HR" dirty="0" smtClean="0"/>
              <a:t>Ulaz: senzor s 4</a:t>
            </a:r>
            <a:r>
              <a:rPr lang="hr-HR" baseline="0" dirty="0" smtClean="0"/>
              <a:t> gumba</a:t>
            </a:r>
          </a:p>
          <a:p>
            <a:r>
              <a:rPr lang="hr-HR" baseline="0" dirty="0" smtClean="0"/>
              <a:t>Izlaz: TFT LCD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Implementacija igra "zmijica" na </a:t>
            </a:r>
            <a:r>
              <a:rPr lang="hr-HR" dirty="0" err="1" smtClean="0"/>
              <a:t>Orion</a:t>
            </a:r>
            <a:r>
              <a:rPr lang="hr-HR" dirty="0" smtClean="0"/>
              <a:t> pločici (Nikola Trstenjak)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3D9889A-7D01-4399-9E23-CBD7D93B8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29" y="2332037"/>
            <a:ext cx="5166371" cy="4525963"/>
          </a:xfrm>
        </p:spPr>
      </p:pic>
    </p:spTree>
    <p:extLst>
      <p:ext uri="{BB962C8B-B14F-4D97-AF65-F5344CB8AC3E}">
        <p14:creationId xmlns:p14="http://schemas.microsoft.com/office/powerpoint/2010/main" val="7134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A3ECCD-2866-40F2-B8E1-6E2F67C4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prstClr val="black"/>
                </a:solidFill>
                <a:latin typeface="Calibri"/>
              </a:rPr>
              <a:t>Arduino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18464F-BB45-410B-804C-7404E65045AE}"/>
              </a:ext>
            </a:extLst>
          </p:cNvPr>
          <p:cNvSpPr txBox="1"/>
          <p:nvPr/>
        </p:nvSpPr>
        <p:spPr>
          <a:xfrm>
            <a:off x="454082" y="1408056"/>
            <a:ext cx="78867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#include &lt;Arduino.h&gt;</a:t>
            </a:r>
          </a:p>
          <a:p>
            <a:r>
              <a:rPr lang="hr-HR" sz="2800" dirty="0"/>
              <a:t>#include &lt;MeOrion.h&gt;</a:t>
            </a:r>
          </a:p>
          <a:p>
            <a:endParaRPr lang="hr-HR" sz="2800" dirty="0"/>
          </a:p>
          <a:p>
            <a:r>
              <a:rPr lang="hr-HR" sz="2800" dirty="0"/>
              <a:t>Me4Button btn(PORT_6);</a:t>
            </a:r>
          </a:p>
          <a:p>
            <a:endParaRPr lang="hr-HR" sz="2800" dirty="0"/>
          </a:p>
          <a:p>
            <a:r>
              <a:rPr lang="hr-HR" sz="2800" dirty="0"/>
              <a:t>void setup() {</a:t>
            </a:r>
          </a:p>
          <a:p>
            <a:r>
              <a:rPr lang="hr-HR" sz="2800" dirty="0"/>
              <a:t>  Serial.begin(9600);</a:t>
            </a:r>
          </a:p>
          <a:p>
            <a:r>
              <a:rPr lang="hr-HR" sz="2800" dirty="0"/>
              <a:t>  Serial.println("CLS(0);");</a:t>
            </a:r>
            <a:endParaRPr lang="en-US" sz="2800" dirty="0"/>
          </a:p>
          <a:p>
            <a:r>
              <a:rPr lang="en-US" sz="2800" dirty="0"/>
              <a:t>  </a:t>
            </a:r>
            <a:r>
              <a:rPr lang="en-US" sz="2800" dirty="0" err="1"/>
              <a:t>Serial.println</a:t>
            </a:r>
            <a:r>
              <a:rPr lang="en-US" sz="2800" dirty="0"/>
              <a:t>("BOXF(</a:t>
            </a:r>
            <a:r>
              <a:rPr lang="hr-HR" sz="2800" dirty="0"/>
              <a:t>50</a:t>
            </a:r>
            <a:r>
              <a:rPr lang="en-US" sz="2800" dirty="0"/>
              <a:t>,</a:t>
            </a:r>
            <a:r>
              <a:rPr lang="hr-HR" sz="2800" dirty="0"/>
              <a:t>75</a:t>
            </a:r>
            <a:r>
              <a:rPr lang="en-US" sz="2800" dirty="0"/>
              <a:t>,</a:t>
            </a:r>
            <a:r>
              <a:rPr lang="hr-HR" sz="2800" dirty="0"/>
              <a:t>150</a:t>
            </a:r>
            <a:r>
              <a:rPr lang="en-US" sz="2800" dirty="0"/>
              <a:t>,</a:t>
            </a:r>
            <a:r>
              <a:rPr lang="hr-HR" sz="2800" dirty="0"/>
              <a:t>175</a:t>
            </a:r>
            <a:r>
              <a:rPr lang="en-US" sz="2800" dirty="0"/>
              <a:t>,</a:t>
            </a:r>
            <a:r>
              <a:rPr lang="hr-HR" sz="2800" dirty="0"/>
              <a:t>2</a:t>
            </a:r>
            <a:r>
              <a:rPr lang="en-US" sz="2800" dirty="0"/>
              <a:t>);");</a:t>
            </a:r>
            <a:endParaRPr lang="hr-HR" sz="2800" dirty="0"/>
          </a:p>
          <a:p>
            <a:r>
              <a:rPr lang="hr-HR" sz="2800" dirty="0"/>
              <a:t>}</a:t>
            </a:r>
          </a:p>
          <a:p>
            <a:endParaRPr lang="hr-HR" sz="2800" dirty="0"/>
          </a:p>
          <a:p>
            <a:r>
              <a:rPr lang="hr-HR" sz="2800" dirty="0"/>
              <a:t>void loop() { 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BE9D21-39F5-4B7C-931A-3A6B9B2C3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309B5-6884-4501-B80B-2CC7BD982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Problemi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9A289F-876F-4EFA-9CEA-0BEEA3A26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3116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Ograničena memorija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Sporije izvršavanje nekih operacija</a:t>
            </a:r>
          </a:p>
          <a:p>
            <a:pPr lvl="1"/>
            <a:r>
              <a:rPr lang="hr-HR" dirty="0"/>
              <a:t>Crtanje na </a:t>
            </a:r>
            <a:r>
              <a:rPr lang="hr-HR" dirty="0" smtClean="0"/>
              <a:t>ekran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F2D3E1-A795-4E38-BA19-62584954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8538"/>
            <a:ext cx="9152380" cy="20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6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Prvi program za </a:t>
            </a:r>
            <a:r>
              <a:rPr lang="hr-HR" dirty="0" err="1" smtClean="0"/>
              <a:t>Orion</a:t>
            </a:r>
            <a:endParaRPr lang="hr-HR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506913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435882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24744"/>
            <a:ext cx="455265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2895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 result for pointing fing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6965" flipH="1">
            <a:off x="1485058" y="1091392"/>
            <a:ext cx="693608" cy="977657"/>
          </a:xfrm>
          <a:prstGeom prst="rect">
            <a:avLst/>
          </a:prstGeom>
          <a:noFill/>
          <a:scene3d>
            <a:camera prst="orthographicFront">
              <a:rot lat="0" lon="2159999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pointing fing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6965" flipH="1">
            <a:off x="2401173" y="4884482"/>
            <a:ext cx="632104" cy="890966"/>
          </a:xfrm>
          <a:prstGeom prst="rect">
            <a:avLst/>
          </a:prstGeom>
          <a:noFill/>
          <a:scene3d>
            <a:camera prst="orthographicFront">
              <a:rot lat="0" lon="2159999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pointing fing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6965" flipH="1">
            <a:off x="7028972" y="986147"/>
            <a:ext cx="654224" cy="922144"/>
          </a:xfrm>
          <a:prstGeom prst="rect">
            <a:avLst/>
          </a:prstGeom>
          <a:noFill/>
          <a:scene3d>
            <a:camera prst="orthographicFront">
              <a:rot lat="0" lon="2159999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pointing fing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6965" flipH="1">
            <a:off x="7152250" y="3278874"/>
            <a:ext cx="722055" cy="1017754"/>
          </a:xfrm>
          <a:prstGeom prst="rect">
            <a:avLst/>
          </a:prstGeom>
          <a:noFill/>
          <a:scene3d>
            <a:camera prst="orthographicFront">
              <a:rot lat="0" lon="2159999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05" y="5531544"/>
            <a:ext cx="22383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973743"/>
            <a:ext cx="3305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Image result for pointing fing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4979" flipH="1">
            <a:off x="8211824" y="5558288"/>
            <a:ext cx="707345" cy="997020"/>
          </a:xfrm>
          <a:prstGeom prst="rect">
            <a:avLst/>
          </a:prstGeom>
          <a:noFill/>
          <a:scene3d>
            <a:camera prst="orthographicFront">
              <a:rot lat="0" lon="2159999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6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Prvi program za </a:t>
            </a:r>
            <a:r>
              <a:rPr lang="hr-HR" dirty="0" err="1" smtClean="0"/>
              <a:t>Orion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24</a:t>
            </a:fld>
            <a:endParaRPr lang="hr-H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86" y="1412776"/>
            <a:ext cx="6538428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56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03225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744416" cy="195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7759075">
            <a:off x="1943940" y="3640827"/>
            <a:ext cx="4320013" cy="4641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4572000" y="620688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U programu za mikrokontroler naredbe za ekranski prikaz nemaju smisla i potrebno ih je obrisati</a:t>
            </a:r>
            <a:endParaRPr lang="hr-HR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99108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6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Adapter RJ25 – </a:t>
            </a:r>
            <a:br>
              <a:rPr lang="hr-HR" dirty="0" smtClean="0"/>
            </a:br>
            <a:r>
              <a:rPr lang="hr-HR" dirty="0" smtClean="0"/>
              <a:t>povezivanje standardnih Arduino komponenti na </a:t>
            </a:r>
            <a:r>
              <a:rPr lang="hr-HR" dirty="0" err="1" smtClean="0"/>
              <a:t>Orion</a:t>
            </a:r>
            <a:r>
              <a:rPr lang="hr-HR" dirty="0" smtClean="0"/>
              <a:t> pločicu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26</a:t>
            </a:fld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96"/>
            <a:ext cx="9045277" cy="4365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3065947"/>
            <a:ext cx="252028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6000" dirty="0" smtClean="0"/>
              <a:t>SLOT1</a:t>
            </a:r>
            <a:endParaRPr lang="hr-HR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4283968" y="4797152"/>
            <a:ext cx="252028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6000" dirty="0" smtClean="0"/>
              <a:t>SLOT2</a:t>
            </a:r>
            <a:endParaRPr lang="hr-HR" sz="6000" dirty="0"/>
          </a:p>
        </p:txBody>
      </p:sp>
    </p:spTree>
    <p:extLst>
      <p:ext uri="{BB962C8B-B14F-4D97-AF65-F5344CB8AC3E}">
        <p14:creationId xmlns:p14="http://schemas.microsoft.com/office/powerpoint/2010/main" val="23489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Značenje boja na konektoru RJ25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27</a:t>
            </a:fld>
            <a:endParaRPr lang="hr-HR"/>
          </a:p>
        </p:txBody>
      </p:sp>
      <p:pic>
        <p:nvPicPr>
          <p:cNvPr id="4" name="Picture 3" descr="Picture of RJ25 Connector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963416" cy="255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957420" cy="267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311840" cy="255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991603"/>
              </p:ext>
            </p:extLst>
          </p:nvPr>
        </p:nvGraphicFramePr>
        <p:xfrm>
          <a:off x="4597896" y="3933056"/>
          <a:ext cx="3960440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4443"/>
                <a:gridCol w="2545997"/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BIJELA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S2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CRNA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S1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CRVENA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VCC, +, plus, napajanje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ZELENA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GND,</a:t>
                      </a:r>
                      <a:r>
                        <a:rPr lang="hr-HR" baseline="0" dirty="0" smtClean="0"/>
                        <a:t> -, </a:t>
                      </a:r>
                      <a:r>
                        <a:rPr lang="hr-HR" baseline="0" dirty="0" err="1" smtClean="0"/>
                        <a:t>minuuzemljenje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žuta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SDA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plava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SCL</a:t>
                      </a:r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8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Drugi program za </a:t>
            </a:r>
            <a:r>
              <a:rPr lang="hr-HR" dirty="0" err="1" smtClean="0"/>
              <a:t>Orion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28</a:t>
            </a:fld>
            <a:endParaRPr lang="hr-HR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98693"/>
              </p:ext>
            </p:extLst>
          </p:nvPr>
        </p:nvGraphicFramePr>
        <p:xfrm>
          <a:off x="251520" y="1556792"/>
          <a:ext cx="1955800" cy="3349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650"/>
                <a:gridCol w="544195"/>
                <a:gridCol w="544195"/>
                <a:gridCol w="3657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Port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Slot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Pin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11~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10~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3~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9~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3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4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5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1/Tx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0/RX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6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A2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16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A3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17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7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A6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A1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15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8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A7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21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A0</a:t>
                      </a:r>
                      <a:endParaRPr lang="hr-HR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14</a:t>
                      </a:r>
                      <a:endParaRPr lang="hr-HR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912938"/>
            <a:ext cx="5132213" cy="445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1196752"/>
            <a:ext cx="316835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sz="3600" dirty="0" err="1" smtClean="0"/>
              <a:t>Port</a:t>
            </a:r>
            <a:r>
              <a:rPr lang="hr-HR" sz="3600" dirty="0" smtClean="0"/>
              <a:t> 3, Slot1</a:t>
            </a:r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hr-HR" sz="3600" dirty="0" smtClean="0"/>
              <a:t>=&gt; Pin </a:t>
            </a:r>
            <a:r>
              <a:rPr lang="hr-HR" sz="3600" dirty="0" smtClean="0"/>
              <a:t>12</a:t>
            </a:r>
            <a:endParaRPr lang="hr-HR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284711" y="3573016"/>
            <a:ext cx="284380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Gore = signal, S</a:t>
            </a:r>
            <a:br>
              <a:rPr lang="hr-HR" dirty="0" smtClean="0"/>
            </a:br>
            <a:r>
              <a:rPr lang="hr-HR" dirty="0" smtClean="0"/>
              <a:t>Dolje = minus, zemlja, </a:t>
            </a:r>
            <a:r>
              <a:rPr lang="hr-HR" dirty="0" err="1" smtClean="0"/>
              <a:t>GND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17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6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29</a:t>
            </a:fld>
            <a:endParaRPr lang="hr-H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289"/>
            <a:ext cx="9144000" cy="620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1196752"/>
            <a:ext cx="4608512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Gore = signal, S</a:t>
            </a:r>
            <a:br>
              <a:rPr lang="hr-HR" sz="2800" dirty="0" smtClean="0"/>
            </a:br>
            <a:r>
              <a:rPr lang="hr-HR" sz="2800" dirty="0" smtClean="0"/>
              <a:t>Dolje = minus, zemlja, </a:t>
            </a:r>
            <a:r>
              <a:rPr lang="hr-HR" sz="2800" dirty="0" err="1" smtClean="0"/>
              <a:t>GND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1059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092280" cy="1143000"/>
          </a:xfrm>
        </p:spPr>
        <p:txBody>
          <a:bodyPr/>
          <a:lstStyle/>
          <a:p>
            <a:r>
              <a:rPr lang="hr-HR" dirty="0" smtClean="0"/>
              <a:t>Arduino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20472" cy="4525963"/>
          </a:xfrm>
        </p:spPr>
        <p:txBody>
          <a:bodyPr>
            <a:normAutofit fontScale="92500" lnSpcReduction="10000"/>
          </a:bodyPr>
          <a:lstStyle/>
          <a:p>
            <a:r>
              <a:rPr lang="vi-VN" dirty="0" smtClean="0"/>
              <a:t>otvorena hardverska i softverska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vi-VN" dirty="0" smtClean="0"/>
              <a:t>razvojna platforma za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vi-VN" dirty="0" smtClean="0"/>
              <a:t>projektiranje i proizvodnju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vi-VN" dirty="0" smtClean="0"/>
              <a:t>mikrokontrolera za izgradnju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vi-VN" dirty="0" smtClean="0"/>
              <a:t>digitalnih uređajai interaktivnih objekata koji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vi-VN" dirty="0" smtClean="0"/>
              <a:t>mogu primati informacije iz vanjskog svijeta putem senzora i kontrolirati objekte u fizičkom svijetu putem aktivatora.</a:t>
            </a:r>
            <a:endParaRPr lang="hr-HR" dirty="0" smtClean="0"/>
          </a:p>
          <a:p>
            <a:r>
              <a:rPr lang="hr-HR" dirty="0"/>
              <a:t>TED predavanje </a:t>
            </a:r>
            <a:r>
              <a:rPr lang="hr-HR" dirty="0" smtClean="0"/>
              <a:t>o </a:t>
            </a:r>
            <a:r>
              <a:rPr lang="hr-HR" dirty="0" err="1" smtClean="0"/>
              <a:t>Arduinu</a:t>
            </a:r>
            <a:r>
              <a:rPr lang="hr-HR" dirty="0" smtClean="0"/>
              <a:t> - </a:t>
            </a:r>
            <a:r>
              <a:rPr lang="hr-HR" dirty="0" err="1" smtClean="0"/>
              <a:t>Massimo</a:t>
            </a:r>
            <a:r>
              <a:rPr lang="hr-HR" dirty="0" smtClean="0"/>
              <a:t> </a:t>
            </a:r>
            <a:r>
              <a:rPr lang="hr-HR" dirty="0" err="1"/>
              <a:t>Banzi</a:t>
            </a:r>
            <a:r>
              <a:rPr lang="hr-HR" dirty="0"/>
              <a:t/>
            </a:r>
            <a:br>
              <a:rPr lang="hr-HR" dirty="0"/>
            </a:br>
            <a:r>
              <a:rPr lang="hr-HR" sz="2900" dirty="0">
                <a:hlinkClick r:id="rId3"/>
              </a:rPr>
              <a:t>https://</a:t>
            </a:r>
            <a:r>
              <a:rPr lang="hr-HR" sz="2900" dirty="0" smtClean="0">
                <a:hlinkClick r:id="rId3"/>
              </a:rPr>
              <a:t>www.youtube.com/watch?v=UoBUXOOdLXY&amp;t=195</a:t>
            </a:r>
            <a:endParaRPr lang="vi-VN" sz="2900" dirty="0" smtClean="0"/>
          </a:p>
          <a:p>
            <a:endParaRPr lang="vi-V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059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Drugi program za </a:t>
            </a:r>
            <a:r>
              <a:rPr lang="hr-HR" dirty="0" err="1" smtClean="0"/>
              <a:t>Orion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30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9184138" cy="407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Treći program za </a:t>
            </a:r>
            <a:r>
              <a:rPr lang="hr-HR" dirty="0" err="1" smtClean="0"/>
              <a:t>Orion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31</a:t>
            </a:fld>
            <a:endParaRPr lang="hr-HR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1" y="1268761"/>
            <a:ext cx="7561102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203244"/>
            <a:ext cx="4439592" cy="365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519369"/>
      </p:ext>
    </p:extLst>
  </p:cSld>
  <p:clrMapOvr>
    <a:masterClrMapping/>
  </p:clrMapOvr>
  <p:transition spd="slow" advClick="0" advTm="1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Serijska</a:t>
            </a:r>
            <a:r>
              <a:rPr lang="hr-HR" baseline="0" dirty="0" smtClean="0"/>
              <a:t> komunikacija mikrokontrolera i računala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mikrokontroler može podatke prikupljene pomoću senzora slati računalu na obradu</a:t>
            </a:r>
          </a:p>
          <a:p>
            <a:r>
              <a:rPr lang="hr-HR" dirty="0" smtClean="0"/>
              <a:t>računalo može putem mikrokontrolera upravljati raznim uređajima</a:t>
            </a:r>
          </a:p>
          <a:p>
            <a:r>
              <a:rPr lang="hr-HR" dirty="0" smtClean="0"/>
              <a:t>komunikacija se ostvaruje serijskom vezom (putem žice ili bežično) i obrada na računalu se obavlja u bilo kojem okruženju koje podržava serijsku komunikaciju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88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Serijski prijenos podataka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33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675251" cy="28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3429000"/>
            <a:ext cx="10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Predajnik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4" y="3429000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Prijamnik</a:t>
            </a:r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4067944" y="234888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podaci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61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Prikaz otkucaja srca na temelju senzora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34</a:t>
            </a:fld>
            <a:endParaRPr lang="hr-H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99015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1196752"/>
            <a:ext cx="53572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896</a:t>
            </a:r>
          </a:p>
          <a:p>
            <a:r>
              <a:rPr lang="hr-HR" dirty="0"/>
              <a:t>897</a:t>
            </a:r>
          </a:p>
          <a:p>
            <a:r>
              <a:rPr lang="hr-HR" dirty="0"/>
              <a:t>898</a:t>
            </a:r>
          </a:p>
          <a:p>
            <a:r>
              <a:rPr lang="hr-HR" dirty="0"/>
              <a:t>900</a:t>
            </a:r>
          </a:p>
          <a:p>
            <a:r>
              <a:rPr lang="hr-HR" dirty="0"/>
              <a:t>903</a:t>
            </a:r>
          </a:p>
          <a:p>
            <a:r>
              <a:rPr lang="hr-HR" dirty="0"/>
              <a:t>905</a:t>
            </a:r>
          </a:p>
          <a:p>
            <a:r>
              <a:rPr lang="hr-HR" dirty="0"/>
              <a:t>912</a:t>
            </a:r>
          </a:p>
          <a:p>
            <a:r>
              <a:rPr lang="hr-HR" dirty="0"/>
              <a:t>919</a:t>
            </a:r>
          </a:p>
          <a:p>
            <a:r>
              <a:rPr lang="hr-HR" dirty="0"/>
              <a:t>926</a:t>
            </a:r>
          </a:p>
          <a:p>
            <a:r>
              <a:rPr lang="hr-HR" dirty="0"/>
              <a:t>932</a:t>
            </a:r>
          </a:p>
          <a:p>
            <a:r>
              <a:rPr lang="hr-HR" dirty="0"/>
              <a:t>934</a:t>
            </a:r>
          </a:p>
          <a:p>
            <a:r>
              <a:rPr lang="hr-HR" dirty="0"/>
              <a:t>934</a:t>
            </a:r>
          </a:p>
          <a:p>
            <a:r>
              <a:rPr lang="hr-HR" dirty="0"/>
              <a:t>934</a:t>
            </a:r>
          </a:p>
          <a:p>
            <a:r>
              <a:rPr lang="hr-HR" dirty="0"/>
              <a:t>935</a:t>
            </a:r>
          </a:p>
          <a:p>
            <a:r>
              <a:rPr lang="hr-HR" dirty="0"/>
              <a:t>935</a:t>
            </a:r>
          </a:p>
          <a:p>
            <a:r>
              <a:rPr lang="hr-HR" dirty="0"/>
              <a:t>935</a:t>
            </a:r>
          </a:p>
          <a:p>
            <a:r>
              <a:rPr lang="hr-HR" dirty="0"/>
              <a:t>935</a:t>
            </a:r>
          </a:p>
          <a:p>
            <a:r>
              <a:rPr lang="hr-HR" dirty="0" smtClean="0"/>
              <a:t>934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6916596" y="1196752"/>
            <a:ext cx="53572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787</a:t>
            </a:r>
            <a:endParaRPr lang="hr-HR" dirty="0"/>
          </a:p>
          <a:p>
            <a:r>
              <a:rPr lang="hr-HR" dirty="0"/>
              <a:t>769</a:t>
            </a:r>
          </a:p>
          <a:p>
            <a:r>
              <a:rPr lang="hr-HR" dirty="0"/>
              <a:t>725</a:t>
            </a:r>
          </a:p>
          <a:p>
            <a:r>
              <a:rPr lang="hr-HR" dirty="0"/>
              <a:t>637</a:t>
            </a:r>
          </a:p>
          <a:p>
            <a:r>
              <a:rPr lang="hr-HR" dirty="0"/>
              <a:t>500</a:t>
            </a:r>
          </a:p>
          <a:p>
            <a:r>
              <a:rPr lang="hr-HR" dirty="0"/>
              <a:t>318</a:t>
            </a:r>
          </a:p>
          <a:p>
            <a:r>
              <a:rPr lang="hr-HR" dirty="0"/>
              <a:t>70</a:t>
            </a:r>
          </a:p>
          <a:p>
            <a:r>
              <a:rPr lang="hr-HR" dirty="0"/>
              <a:t>45</a:t>
            </a:r>
          </a:p>
          <a:p>
            <a:r>
              <a:rPr lang="hr-HR" dirty="0"/>
              <a:t>40</a:t>
            </a:r>
          </a:p>
          <a:p>
            <a:r>
              <a:rPr lang="hr-HR" dirty="0"/>
              <a:t>37</a:t>
            </a:r>
          </a:p>
          <a:p>
            <a:r>
              <a:rPr lang="hr-HR" dirty="0"/>
              <a:t>34</a:t>
            </a:r>
          </a:p>
          <a:p>
            <a:r>
              <a:rPr lang="hr-HR" dirty="0"/>
              <a:t>32</a:t>
            </a:r>
          </a:p>
          <a:p>
            <a:r>
              <a:rPr lang="hr-HR" dirty="0"/>
              <a:t>31</a:t>
            </a:r>
          </a:p>
          <a:p>
            <a:r>
              <a:rPr lang="hr-HR" dirty="0"/>
              <a:t>31</a:t>
            </a:r>
          </a:p>
          <a:p>
            <a:r>
              <a:rPr lang="hr-HR" dirty="0"/>
              <a:t>31</a:t>
            </a:r>
          </a:p>
          <a:p>
            <a:r>
              <a:rPr lang="hr-HR" dirty="0"/>
              <a:t>31</a:t>
            </a:r>
          </a:p>
          <a:p>
            <a:r>
              <a:rPr lang="hr-HR" dirty="0"/>
              <a:t>31</a:t>
            </a:r>
          </a:p>
          <a:p>
            <a:r>
              <a:rPr lang="hr-HR" dirty="0" smtClean="0"/>
              <a:t>31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73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35</a:t>
            </a:fld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2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94730"/>
            <a:ext cx="4878778" cy="60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36</a:t>
            </a:fld>
            <a:endParaRPr lang="hr-H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895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31340"/>
            <a:ext cx="2857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6176" y="2204864"/>
            <a:ext cx="2249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računanje prosječne vrijednosti senzora od posljednjeg prolaska kroz petlju</a:t>
            </a:r>
            <a:endParaRPr lang="hr-HR" dirty="0"/>
          </a:p>
        </p:txBody>
      </p:sp>
      <p:sp>
        <p:nvSpPr>
          <p:cNvPr id="9" name="Down Arrow 8"/>
          <p:cNvSpPr/>
          <p:nvPr/>
        </p:nvSpPr>
        <p:spPr>
          <a:xfrm rot="4555393">
            <a:off x="4635327" y="3707007"/>
            <a:ext cx="701910" cy="227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0" y="1579756"/>
            <a:ext cx="4570602" cy="2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8184" y="4227734"/>
            <a:ext cx="151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grafički prikaz podataka</a:t>
            </a:r>
            <a:endParaRPr lang="hr-HR" dirty="0"/>
          </a:p>
        </p:txBody>
      </p:sp>
      <p:sp>
        <p:nvSpPr>
          <p:cNvPr id="5" name="Down Arrow 4"/>
          <p:cNvSpPr/>
          <p:nvPr/>
        </p:nvSpPr>
        <p:spPr>
          <a:xfrm rot="5632999">
            <a:off x="4509077" y="1494171"/>
            <a:ext cx="701910" cy="227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96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5976664" cy="302433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Ostatak prezentacije možete vidjeti na stranicama </a:t>
            </a:r>
            <a:r>
              <a:rPr lang="hr-HR" dirty="0" err="1" smtClean="0"/>
              <a:t>PRIMATEH</a:t>
            </a:r>
            <a:r>
              <a:rPr lang="hr-HR" dirty="0" smtClean="0"/>
              <a:t>-a</a:t>
            </a:r>
            <a:br>
              <a:rPr lang="hr-HR" dirty="0" smtClean="0"/>
            </a:br>
            <a:r>
              <a:rPr lang="hr-HR" dirty="0" smtClean="0"/>
              <a:t>(poveznica na posljednjoj stranici knjižice)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37</a:t>
            </a:fld>
            <a:endParaRPr lang="hr-HR"/>
          </a:p>
        </p:txBody>
      </p:sp>
      <p:sp>
        <p:nvSpPr>
          <p:cNvPr id="4" name="TextBox 3"/>
          <p:cNvSpPr txBox="1"/>
          <p:nvPr/>
        </p:nvSpPr>
        <p:spPr>
          <a:xfrm>
            <a:off x="467544" y="386104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www.pmf.unizg.hr/</a:t>
            </a:r>
            <a:r>
              <a:rPr lang="hr-HR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primateh</a:t>
            </a:r>
            <a:r>
              <a:rPr lang="hr-H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/informatika</a:t>
            </a:r>
          </a:p>
        </p:txBody>
      </p:sp>
    </p:spTree>
    <p:extLst>
      <p:ext uri="{BB962C8B-B14F-4D97-AF65-F5344CB8AC3E}">
        <p14:creationId xmlns:p14="http://schemas.microsoft.com/office/powerpoint/2010/main" val="42167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Analogni ulaz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9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092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6"/>
            <a:ext cx="4296584" cy="207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44" y="-749"/>
            <a:ext cx="4968552" cy="396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2" y="3356992"/>
            <a:ext cx="5616412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1" y="4077073"/>
            <a:ext cx="9361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537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1268760"/>
            <a:ext cx="9361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712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34888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Analognu vrijednost dobivenu senzorom treba skalirati!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6209928" y="5107496"/>
            <a:ext cx="24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Kalibracija / baždarenje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039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mbo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0720" r="5449" b="15164"/>
          <a:stretch/>
        </p:blipFill>
        <p:spPr bwMode="auto">
          <a:xfrm>
            <a:off x="6156176" y="2780928"/>
            <a:ext cx="1935092" cy="16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err="1" smtClean="0"/>
              <a:t>Makeblock</a:t>
            </a:r>
            <a:r>
              <a:rPr lang="hr-HR" dirty="0" smtClean="0"/>
              <a:t>, mBot, mBlock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Makeblock</a:t>
            </a:r>
            <a:r>
              <a:rPr lang="hr-HR" dirty="0"/>
              <a:t> – tvrtka </a:t>
            </a:r>
            <a:r>
              <a:rPr lang="hr-HR" dirty="0" smtClean="0"/>
              <a:t>koja razvija</a:t>
            </a:r>
            <a:br>
              <a:rPr lang="hr-HR" dirty="0" smtClean="0"/>
            </a:br>
            <a:r>
              <a:rPr lang="hr-HR" dirty="0" smtClean="0"/>
              <a:t>edukacijske komponente i </a:t>
            </a:r>
            <a:br>
              <a:rPr lang="hr-HR" dirty="0" smtClean="0"/>
            </a:br>
            <a:r>
              <a:rPr lang="hr-HR" dirty="0" smtClean="0"/>
              <a:t>komplete  na bazi platforme Arduino </a:t>
            </a:r>
          </a:p>
          <a:p>
            <a:r>
              <a:rPr lang="hr-HR" dirty="0" smtClean="0"/>
              <a:t>mBot – edukacijski robot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mBlock – grafički jezik</a:t>
            </a:r>
            <a:br>
              <a:rPr lang="hr-HR" dirty="0" smtClean="0"/>
            </a:br>
            <a:r>
              <a:rPr lang="hr-HR" dirty="0" smtClean="0"/>
              <a:t>temeljen na Scratchu</a:t>
            </a:r>
            <a:br>
              <a:rPr lang="hr-HR" dirty="0" smtClean="0"/>
            </a:br>
            <a:r>
              <a:rPr lang="hr-HR" dirty="0" smtClean="0"/>
              <a:t>(otvoreni razvoj)</a:t>
            </a:r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</a:t>
            </a:fld>
            <a:endParaRPr lang="hr-HR"/>
          </a:p>
        </p:txBody>
      </p:sp>
      <p:pic>
        <p:nvPicPr>
          <p:cNvPr id="18436" name="Picture 4" descr="Image result for mB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41168"/>
            <a:ext cx="3168352" cy="169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makebl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08720"/>
            <a:ext cx="2186451" cy="17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3312368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Potenciometar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8534006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00"/>
            <a:ext cx="5724128" cy="342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999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38"/>
            <a:ext cx="40005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42" y="1851363"/>
            <a:ext cx="7689888" cy="50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0312" y="3068960"/>
            <a:ext cx="13681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27.87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0003725">
            <a:off x="3664722" y="579311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/>
          <p:cNvSpPr txBox="1"/>
          <p:nvPr/>
        </p:nvSpPr>
        <p:spPr>
          <a:xfrm>
            <a:off x="4716016" y="159166"/>
            <a:ext cx="3830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Naredba iz </a:t>
            </a:r>
            <a:r>
              <a:rPr lang="hr-HR" dirty="0" err="1" smtClean="0"/>
              <a:t>Orionove</a:t>
            </a:r>
            <a:r>
              <a:rPr lang="hr-HR" dirty="0" smtClean="0"/>
              <a:t> biblioteke. Preračunava vrijednost dobivenu analognim senzorom u stvarnu vrijednost u stupnjevima Celzija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41</a:t>
            </a:fld>
            <a:endParaRPr lang="hr-HR"/>
          </a:p>
        </p:txBody>
      </p:sp>
      <p:sp>
        <p:nvSpPr>
          <p:cNvPr id="7" name="TextBox 6"/>
          <p:cNvSpPr txBox="1"/>
          <p:nvPr/>
        </p:nvSpPr>
        <p:spPr>
          <a:xfrm rot="16200000">
            <a:off x="-906868" y="393918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/>
              <a:t>Temperatura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396168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870" y="0"/>
            <a:ext cx="4647552" cy="1152128"/>
          </a:xfrm>
        </p:spPr>
        <p:txBody>
          <a:bodyPr>
            <a:normAutofit/>
          </a:bodyPr>
          <a:lstStyle/>
          <a:p>
            <a:r>
              <a:rPr lang="hr-HR" dirty="0" smtClean="0"/>
              <a:t>Intenzitet svjetlosti</a:t>
            </a:r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71" y="1152128"/>
            <a:ext cx="4647551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16" y="3933056"/>
            <a:ext cx="4888657" cy="291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562578" cy="292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8344" y="1484784"/>
            <a:ext cx="13681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7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5806" y="4221088"/>
            <a:ext cx="13681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196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4113407"/>
            <a:ext cx="13681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810</a:t>
            </a:r>
            <a:endParaRPr lang="hr-HR" sz="3200" dirty="0">
              <a:solidFill>
                <a:srgbClr val="FF00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0816"/>
            <a:ext cx="40005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017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333972" cy="1143000"/>
          </a:xfrm>
        </p:spPr>
        <p:txBody>
          <a:bodyPr/>
          <a:lstStyle/>
          <a:p>
            <a:r>
              <a:rPr lang="hr-HR" dirty="0" smtClean="0"/>
              <a:t>Udaljenost</a:t>
            </a: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72" y="0"/>
            <a:ext cx="581002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24" y="1450044"/>
            <a:ext cx="40005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2320" y="908720"/>
            <a:ext cx="13681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5.293</a:t>
            </a:r>
            <a:endParaRPr lang="hr-HR" sz="3200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6" y="3429000"/>
            <a:ext cx="7446934" cy="34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80312" y="4077072"/>
            <a:ext cx="13681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FF0000"/>
                </a:solidFill>
              </a:rPr>
              <a:t>13.91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150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48" y="0"/>
            <a:ext cx="756235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35" y="3428999"/>
            <a:ext cx="7562355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4" y="10380"/>
            <a:ext cx="3419431" cy="276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44</a:t>
            </a:fld>
            <a:endParaRPr lang="hr-HR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025169" y="4345649"/>
            <a:ext cx="3672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 smtClean="0"/>
              <a:t>Relej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104096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332656"/>
            <a:ext cx="4546848" cy="1143000"/>
          </a:xfrm>
        </p:spPr>
        <p:txBody>
          <a:bodyPr/>
          <a:lstStyle/>
          <a:p>
            <a:r>
              <a:rPr lang="hr-HR" dirty="0" smtClean="0"/>
              <a:t>Voltmetar</a:t>
            </a:r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60" y="2780929"/>
            <a:ext cx="6950916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51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/>
          <a:lstStyle/>
          <a:p>
            <a:r>
              <a:rPr lang="hr-HR" dirty="0" smtClean="0"/>
              <a:t>Zujalica</a:t>
            </a:r>
            <a:endParaRPr lang="hr-H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40" y="3267175"/>
            <a:ext cx="6287515" cy="35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" y="764704"/>
            <a:ext cx="3933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386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816" y="274638"/>
            <a:ext cx="4230184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Praćenje linije</a:t>
            </a:r>
            <a:br>
              <a:rPr lang="hr-HR" dirty="0" smtClean="0"/>
            </a:br>
            <a:r>
              <a:rPr lang="hr-HR" dirty="0" smtClean="0"/>
              <a:t>(senzor crno-bijelo)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40" y="2132856"/>
            <a:ext cx="8546660" cy="472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3817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278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/>
          <a:lstStyle/>
          <a:p>
            <a:r>
              <a:rPr lang="hr-HR" dirty="0" smtClean="0"/>
              <a:t>Motor</a:t>
            </a:r>
            <a:endParaRPr lang="hr-H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64" y="2825552"/>
            <a:ext cx="775145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16"/>
            <a:ext cx="3952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378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Pokret (živa bića)</a:t>
            </a:r>
            <a:endParaRPr lang="hr-H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36" y="1882776"/>
            <a:ext cx="5564261" cy="497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952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863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Scratch</a:t>
            </a:r>
            <a:r>
              <a:rPr lang="hr-HR" dirty="0" smtClean="0"/>
              <a:t> - prvi program</a:t>
            </a:r>
            <a:br>
              <a:rPr lang="hr-HR" dirty="0" smtClean="0"/>
            </a:br>
            <a:r>
              <a:rPr lang="hr-HR" dirty="0" smtClean="0"/>
              <a:t>(programiranje pomoću blokova)</a:t>
            </a:r>
            <a:endParaRPr lang="hr-H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700808"/>
            <a:ext cx="352039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51900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8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587311"/>
            <a:ext cx="5364088" cy="430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224" y="274638"/>
            <a:ext cx="4295776" cy="1143000"/>
          </a:xfrm>
        </p:spPr>
        <p:txBody>
          <a:bodyPr/>
          <a:lstStyle/>
          <a:p>
            <a:r>
              <a:rPr lang="hr-HR" dirty="0" err="1" smtClean="0"/>
              <a:t>Joystick</a:t>
            </a:r>
            <a:endParaRPr lang="hr-H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561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7706" cy="1143000"/>
          </a:xfrm>
        </p:spPr>
        <p:txBody>
          <a:bodyPr/>
          <a:lstStyle/>
          <a:p>
            <a:r>
              <a:rPr lang="hr-HR" dirty="0" smtClean="0"/>
              <a:t>Laser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51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3318"/>
            <a:ext cx="5924301" cy="43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06" y="14736"/>
            <a:ext cx="39147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73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Uključivanje električnog</a:t>
            </a:r>
            <a:r>
              <a:rPr lang="hr-HR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uređaja putem releja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52</a:t>
            </a:fld>
            <a:endParaRPr lang="hr-H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7" y="2305404"/>
            <a:ext cx="5778698" cy="45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01" y="3789041"/>
            <a:ext cx="3401434" cy="242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01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Infracrveni prijamnik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hr-HR" dirty="0" smtClean="0"/>
              <a:t>Napravljeno prema </a:t>
            </a:r>
            <a:r>
              <a:rPr lang="hr-HR" dirty="0" smtClean="0">
                <a:hlinkClick r:id="rId2"/>
              </a:rPr>
              <a:t>http://www.instructables.com/</a:t>
            </a:r>
            <a:r>
              <a:rPr lang="hr-HR" dirty="0" err="1" smtClean="0">
                <a:hlinkClick r:id="rId2"/>
              </a:rPr>
              <a:t>id</a:t>
            </a:r>
            <a:r>
              <a:rPr lang="hr-HR" dirty="0" smtClean="0">
                <a:hlinkClick r:id="rId2"/>
              </a:rPr>
              <a:t>/</a:t>
            </a:r>
            <a:r>
              <a:rPr lang="hr-HR" dirty="0" err="1" smtClean="0">
                <a:hlinkClick r:id="rId2"/>
              </a:rPr>
              <a:t>The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Easiest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Way</a:t>
            </a:r>
            <a:r>
              <a:rPr lang="hr-HR" dirty="0" smtClean="0">
                <a:hlinkClick r:id="rId2"/>
              </a:rPr>
              <a:t>-to-</a:t>
            </a:r>
            <a:r>
              <a:rPr lang="hr-HR" dirty="0" err="1" smtClean="0">
                <a:hlinkClick r:id="rId2"/>
              </a:rPr>
              <a:t>Use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Any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IR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Remote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with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Ardiuno</a:t>
            </a:r>
            <a:r>
              <a:rPr lang="hr-HR" dirty="0" smtClean="0">
                <a:hlinkClick r:id="rId2"/>
              </a:rPr>
              <a:t>/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53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62" y="2554130"/>
            <a:ext cx="5950050" cy="430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1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5085184"/>
            <a:ext cx="7653536" cy="1772816"/>
          </a:xfrm>
        </p:spPr>
        <p:txBody>
          <a:bodyPr/>
          <a:lstStyle/>
          <a:p>
            <a:r>
              <a:rPr lang="hr-HR" dirty="0"/>
              <a:t>Tipka 1 = 16748655</a:t>
            </a:r>
          </a:p>
          <a:p>
            <a:r>
              <a:rPr lang="hr-HR" dirty="0"/>
              <a:t>Tipka 2 = 16752735</a:t>
            </a:r>
          </a:p>
          <a:p>
            <a:r>
              <a:rPr lang="hr-HR" dirty="0"/>
              <a:t>Tipka 3 = </a:t>
            </a:r>
            <a:r>
              <a:rPr lang="hr-HR" dirty="0" smtClean="0"/>
              <a:t>16744575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54</a:t>
            </a:fld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444208" cy="493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45" y="4581128"/>
            <a:ext cx="360955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8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81"/>
            <a:ext cx="8462725" cy="580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3928" y="332656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/>
              <a:t>Pronalaženje kodova koje šalje daljinski upravljač</a:t>
            </a:r>
            <a:endParaRPr lang="hr-HR" sz="3600" dirty="0"/>
          </a:p>
        </p:txBody>
      </p:sp>
      <p:sp>
        <p:nvSpPr>
          <p:cNvPr id="6" name="Down Arrow 5"/>
          <p:cNvSpPr/>
          <p:nvPr/>
        </p:nvSpPr>
        <p:spPr>
          <a:xfrm rot="1361897">
            <a:off x="5227034" y="1672422"/>
            <a:ext cx="484632" cy="3147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55</a:t>
            </a:fld>
            <a:endParaRPr lang="hr-HR"/>
          </a:p>
        </p:txBody>
      </p:sp>
      <p:sp>
        <p:nvSpPr>
          <p:cNvPr id="2" name="TextBox 1"/>
          <p:cNvSpPr txBox="1"/>
          <p:nvPr/>
        </p:nvSpPr>
        <p:spPr>
          <a:xfrm>
            <a:off x="1298437" y="5386156"/>
            <a:ext cx="7164288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vrijednosti se ispisuju na serijskom monitoru!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(monitor = program za praćenje vrijednosti)</a:t>
            </a:r>
            <a:endParaRPr lang="hr-H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8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3" y="198982"/>
            <a:ext cx="5124450" cy="66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56</a:t>
            </a:fld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3176" y="198982"/>
            <a:ext cx="5832648" cy="662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4657221">
            <a:off x="4430445" y="2989628"/>
            <a:ext cx="484632" cy="2666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Down Arrow 4"/>
          <p:cNvSpPr/>
          <p:nvPr/>
        </p:nvSpPr>
        <p:spPr>
          <a:xfrm rot="4657221">
            <a:off x="4387947" y="4093302"/>
            <a:ext cx="484632" cy="2666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5984671" y="351201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/>
              <a:t>Tipka 1</a:t>
            </a:r>
            <a:endParaRPr lang="hr-HR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040703" y="465313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/>
              <a:t>Tipka 2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84158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6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63136"/>
            <a:ext cx="8229600" cy="1394864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Tipka 1 = 16748655</a:t>
            </a:r>
          </a:p>
          <a:p>
            <a:r>
              <a:rPr lang="hr-HR" dirty="0" smtClean="0"/>
              <a:t>Tipka 2 = 16752735</a:t>
            </a:r>
          </a:p>
          <a:p>
            <a:r>
              <a:rPr lang="hr-HR" dirty="0" smtClean="0"/>
              <a:t>Tipka 3 = 16744575</a:t>
            </a:r>
          </a:p>
          <a:p>
            <a:endParaRPr lang="hr-HR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387975"/>
            <a:ext cx="23304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328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58</a:t>
            </a:fld>
            <a:endParaRPr lang="hr-H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3"/>
            <a:ext cx="9087935" cy="43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0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Nabava edukacijskih mikroračunala - </a:t>
            </a:r>
            <a:r>
              <a:rPr lang="hr-HR" b="1" dirty="0">
                <a:hlinkClick r:id="rId2"/>
              </a:rPr>
              <a:t>http://</a:t>
            </a:r>
            <a:r>
              <a:rPr lang="hr-HR" b="1" dirty="0" smtClean="0">
                <a:hlinkClick r:id="rId2"/>
              </a:rPr>
              <a:t>www.carnet.hr/o_</a:t>
            </a:r>
            <a:r>
              <a:rPr lang="hr-HR" b="1" dirty="0" err="1" smtClean="0">
                <a:hlinkClick r:id="rId2"/>
              </a:rPr>
              <a:t>carnetu</a:t>
            </a:r>
            <a:r>
              <a:rPr lang="hr-HR" b="1" dirty="0" smtClean="0">
                <a:hlinkClick r:id="rId2"/>
              </a:rPr>
              <a:t>/javna_nabava?</a:t>
            </a:r>
            <a:r>
              <a:rPr lang="hr-HR" b="1" dirty="0" err="1" smtClean="0">
                <a:hlinkClick r:id="rId2"/>
              </a:rPr>
              <a:t>news</a:t>
            </a:r>
            <a:r>
              <a:rPr lang="hr-HR" b="1" dirty="0" smtClean="0">
                <a:hlinkClick r:id="rId2"/>
              </a:rPr>
              <a:t>_</a:t>
            </a:r>
            <a:r>
              <a:rPr lang="hr-HR" b="1" dirty="0" err="1" smtClean="0">
                <a:hlinkClick r:id="rId2"/>
              </a:rPr>
              <a:t>hk</a:t>
            </a:r>
            <a:r>
              <a:rPr lang="hr-HR" b="1" dirty="0" smtClean="0">
                <a:hlinkClick r:id="rId2"/>
              </a:rPr>
              <a:t>=10331&amp;</a:t>
            </a:r>
            <a:r>
              <a:rPr lang="hr-HR" b="1" dirty="0" err="1" smtClean="0">
                <a:hlinkClick r:id="rId2"/>
              </a:rPr>
              <a:t>news</a:t>
            </a:r>
            <a:r>
              <a:rPr lang="hr-HR" b="1" dirty="0" smtClean="0">
                <a:hlinkClick r:id="rId2"/>
              </a:rPr>
              <a:t>_</a:t>
            </a:r>
            <a:r>
              <a:rPr lang="hr-HR" b="1" dirty="0" err="1" smtClean="0">
                <a:hlinkClick r:id="rId2"/>
              </a:rPr>
              <a:t>id</a:t>
            </a:r>
            <a:r>
              <a:rPr lang="hr-HR" b="1" dirty="0" smtClean="0">
                <a:hlinkClick r:id="rId2"/>
              </a:rPr>
              <a:t>=4473&amp;</a:t>
            </a:r>
            <a:r>
              <a:rPr lang="hr-HR" b="1" dirty="0" err="1" smtClean="0">
                <a:hlinkClick r:id="rId2"/>
              </a:rPr>
              <a:t>mshow</a:t>
            </a:r>
            <a:r>
              <a:rPr lang="hr-HR" b="1" dirty="0" smtClean="0">
                <a:hlinkClick r:id="rId2"/>
              </a:rPr>
              <a:t>=89850#</a:t>
            </a:r>
            <a:r>
              <a:rPr lang="hr-HR" b="1" dirty="0" err="1" smtClean="0">
                <a:hlinkClick r:id="rId2"/>
              </a:rPr>
              <a:t>mod</a:t>
            </a:r>
            <a:r>
              <a:rPr lang="hr-HR" b="1" dirty="0" smtClean="0">
                <a:hlinkClick r:id="rId2"/>
              </a:rPr>
              <a:t>_</a:t>
            </a:r>
            <a:r>
              <a:rPr lang="hr-HR" b="1" dirty="0" err="1" smtClean="0">
                <a:hlinkClick r:id="rId2"/>
              </a:rPr>
              <a:t>news</a:t>
            </a:r>
            <a:endParaRPr lang="hr-HR" b="1" dirty="0" smtClean="0"/>
          </a:p>
          <a:p>
            <a:r>
              <a:rPr lang="hr-HR" b="1" dirty="0"/>
              <a:t>Tehnička specifikacija - </a:t>
            </a:r>
            <a:r>
              <a:rPr lang="hr-HR" b="1" dirty="0">
                <a:hlinkClick r:id="rId3"/>
              </a:rPr>
              <a:t>http://www.carnet.hr/</a:t>
            </a:r>
            <a:r>
              <a:rPr lang="hr-HR" b="1" dirty="0" err="1">
                <a:hlinkClick r:id="rId3"/>
              </a:rPr>
              <a:t>upload</a:t>
            </a:r>
            <a:r>
              <a:rPr lang="hr-HR" b="1" dirty="0">
                <a:hlinkClick r:id="rId3"/>
              </a:rPr>
              <a:t>/</a:t>
            </a:r>
            <a:r>
              <a:rPr lang="hr-HR" b="1" dirty="0" err="1">
                <a:hlinkClick r:id="rId3"/>
              </a:rPr>
              <a:t>javniweb</a:t>
            </a:r>
            <a:r>
              <a:rPr lang="hr-HR" b="1" dirty="0">
                <a:hlinkClick r:id="rId3"/>
              </a:rPr>
              <a:t>/</a:t>
            </a:r>
            <a:r>
              <a:rPr lang="hr-HR" b="1" dirty="0" err="1">
                <a:hlinkClick r:id="rId3"/>
              </a:rPr>
              <a:t>newsattach</a:t>
            </a:r>
            <a:r>
              <a:rPr lang="hr-HR" b="1" dirty="0">
                <a:hlinkClick r:id="rId3"/>
              </a:rPr>
              <a:t>/4473/Prilog_1-_DoN-_</a:t>
            </a:r>
            <a:r>
              <a:rPr lang="hr-HR" b="1" dirty="0" err="1">
                <a:hlinkClick r:id="rId3"/>
              </a:rPr>
              <a:t>Tehnicka</a:t>
            </a:r>
            <a:r>
              <a:rPr lang="hr-HR" b="1" dirty="0">
                <a:hlinkClick r:id="rId3"/>
              </a:rPr>
              <a:t>_specifikacija_17-17.pdf</a:t>
            </a:r>
            <a:endParaRPr lang="hr-HR" b="1" dirty="0"/>
          </a:p>
          <a:p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59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033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Scratch</a:t>
            </a:r>
            <a:r>
              <a:rPr lang="hr-HR" dirty="0" smtClean="0"/>
              <a:t> - drugi program</a:t>
            </a:r>
            <a:br>
              <a:rPr lang="hr-HR" dirty="0" smtClean="0"/>
            </a:br>
            <a:r>
              <a:rPr lang="hr-HR" dirty="0" smtClean="0"/>
              <a:t>(korištenje potprograma)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68953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6" y="4365104"/>
            <a:ext cx="2952328" cy="235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1556792"/>
            <a:ext cx="2195736" cy="783450"/>
          </a:xfrm>
          <a:prstGeom prst="rect">
            <a:avLst/>
          </a:prstGeom>
          <a:solidFill>
            <a:srgbClr val="D99694">
              <a:alpha val="34118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hr-HR" sz="2800" dirty="0" err="1" smtClean="0"/>
              <a:t>Make</a:t>
            </a:r>
            <a:r>
              <a:rPr lang="hr-HR" sz="2800" dirty="0" smtClean="0"/>
              <a:t> a </a:t>
            </a:r>
            <a:r>
              <a:rPr lang="hr-HR" sz="2800" dirty="0" err="1" smtClean="0"/>
              <a:t>Block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0214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60</a:t>
            </a:fld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" y="0"/>
            <a:ext cx="9137513" cy="68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9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Korisničke funkcije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61</a:t>
            </a:fld>
            <a:endParaRPr lang="hr-H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8863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19" y="295275"/>
            <a:ext cx="4752975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62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Dodavanje novih blokova u </a:t>
            </a:r>
            <a:r>
              <a:rPr lang="hr-HR" dirty="0" err="1" smtClean="0"/>
              <a:t>mBlock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62</a:t>
            </a:fld>
            <a:endParaRPr lang="hr-H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48863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2476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24669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43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364088" y="4005064"/>
            <a:ext cx="3456940" cy="239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Scratch</a:t>
            </a:r>
            <a:r>
              <a:rPr lang="hr-HR" dirty="0" smtClean="0"/>
              <a:t> – treći program</a:t>
            </a:r>
            <a:br>
              <a:rPr lang="hr-HR" dirty="0" smtClean="0"/>
            </a:br>
            <a:r>
              <a:rPr lang="hr-HR" dirty="0"/>
              <a:t>(</a:t>
            </a:r>
            <a:r>
              <a:rPr lang="hr-HR" dirty="0" smtClean="0"/>
              <a:t>interakcija)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481139"/>
          </a:xfrm>
        </p:spPr>
        <p:txBody>
          <a:bodyPr/>
          <a:lstStyle/>
          <a:p>
            <a:r>
              <a:rPr lang="hr-HR" dirty="0"/>
              <a:t>Zadatak: Upravljajući ovim programom nacrtajte sljedeću sliku: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7</a:t>
            </a:fld>
            <a:endParaRPr lang="hr-HR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83568" y="1628800"/>
            <a:ext cx="45624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Edukacijski robot </a:t>
            </a:r>
            <a:r>
              <a:rPr lang="hr-HR" dirty="0" err="1" smtClean="0"/>
              <a:t>mBot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hr-HR" dirty="0" err="1"/>
              <a:t>mBot</a:t>
            </a:r>
            <a:r>
              <a:rPr lang="hr-HR" dirty="0"/>
              <a:t> </a:t>
            </a:r>
            <a:r>
              <a:rPr lang="hr-HR" dirty="0" err="1"/>
              <a:t>simulation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smtClean="0"/>
              <a:t>V-REP</a:t>
            </a:r>
            <a:br>
              <a:rPr lang="hr-HR" dirty="0" smtClean="0"/>
            </a:br>
            <a:r>
              <a:rPr lang="hr-HR" dirty="0" smtClean="0">
                <a:hlinkClick r:id="rId2"/>
              </a:rPr>
              <a:t>https</a:t>
            </a:r>
            <a:r>
              <a:rPr lang="hr-HR" dirty="0">
                <a:hlinkClick r:id="rId2"/>
              </a:rPr>
              <a:t>://</a:t>
            </a:r>
            <a:r>
              <a:rPr lang="hr-HR" dirty="0" smtClean="0">
                <a:hlinkClick r:id="rId2"/>
              </a:rPr>
              <a:t>github.com/NenadZG/mBot-simulation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Robotski simulator V-REP (tvrtka </a:t>
            </a:r>
            <a:r>
              <a:rPr lang="hr-HR" dirty="0" err="1" smtClean="0"/>
              <a:t>Coppelia</a:t>
            </a:r>
            <a:r>
              <a:rPr lang="hr-HR" dirty="0" smtClean="0"/>
              <a:t> </a:t>
            </a:r>
            <a:r>
              <a:rPr lang="hr-HR" dirty="0" err="1" smtClean="0"/>
              <a:t>Robotics</a:t>
            </a:r>
            <a:r>
              <a:rPr lang="hr-HR" dirty="0"/>
              <a:t>)</a:t>
            </a:r>
            <a:br>
              <a:rPr lang="hr-HR" dirty="0"/>
            </a:br>
            <a:r>
              <a:rPr lang="hr-HR" dirty="0">
                <a:hlinkClick r:id="rId3"/>
              </a:rPr>
              <a:t>http://www.coppeliarobotics.com</a:t>
            </a:r>
            <a:r>
              <a:rPr lang="hr-HR" dirty="0" smtClean="0">
                <a:hlinkClick r:id="rId3"/>
              </a:rPr>
              <a:t>/</a:t>
            </a:r>
            <a:endParaRPr lang="hr-HR" dirty="0" smtClean="0"/>
          </a:p>
          <a:p>
            <a:r>
              <a:rPr lang="hr-HR" dirty="0" err="1"/>
              <a:t>Virtual</a:t>
            </a:r>
            <a:r>
              <a:rPr lang="hr-HR" dirty="0"/>
              <a:t> </a:t>
            </a:r>
            <a:r>
              <a:rPr lang="hr-HR" dirty="0" err="1"/>
              <a:t>serial</a:t>
            </a:r>
            <a:r>
              <a:rPr lang="hr-HR" dirty="0"/>
              <a:t> </a:t>
            </a:r>
            <a:r>
              <a:rPr lang="hr-HR" dirty="0" err="1"/>
              <a:t>port</a:t>
            </a:r>
            <a:r>
              <a:rPr lang="hr-HR" dirty="0"/>
              <a:t> </a:t>
            </a:r>
            <a:r>
              <a:rPr lang="hr-HR" dirty="0" smtClean="0"/>
              <a:t>emulator (tvrtka </a:t>
            </a:r>
            <a:r>
              <a:rPr lang="hr-HR" dirty="0" err="1" smtClean="0"/>
              <a:t>Eterlogic.com</a:t>
            </a:r>
            <a:r>
              <a:rPr lang="hr-HR" dirty="0" smtClean="0"/>
              <a:t>)</a:t>
            </a:r>
            <a:br>
              <a:rPr lang="hr-HR" dirty="0" smtClean="0"/>
            </a:br>
            <a:r>
              <a:rPr lang="hr-HR" dirty="0">
                <a:hlinkClick r:id="rId4"/>
              </a:rPr>
              <a:t>http://www.eterlogic.com/Products.VSPE.html</a:t>
            </a:r>
            <a:endParaRPr lang="hr-H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11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hr-HR" smtClean="0"/>
              <a:t>mBot02 - </a:t>
            </a:r>
            <a:r>
              <a:rPr lang="hr-HR" dirty="0" smtClean="0"/>
              <a:t>praćenje linije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613-562B-468D-ADE4-CE55219E569C}" type="slidenum">
              <a:rPr lang="hr-HR" smtClean="0"/>
              <a:t>9</a:t>
            </a:fld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86" y="-17451"/>
            <a:ext cx="4086429" cy="686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4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1616</Words>
  <Application>Microsoft Office PowerPoint</Application>
  <PresentationFormat>On-screen Show (4:3)</PresentationFormat>
  <Paragraphs>556</Paragraphs>
  <Slides>62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Korištenje suvremenih izlaznih i ulaznih jedinica u nastavi programiranja – metodički pristup</vt:lpstr>
      <vt:lpstr>Scratch</vt:lpstr>
      <vt:lpstr>Arduino</vt:lpstr>
      <vt:lpstr>Makeblock, mBot, mBlock</vt:lpstr>
      <vt:lpstr>Scratch - prvi program (programiranje pomoću blokova)</vt:lpstr>
      <vt:lpstr>Scratch - drugi program (korištenje potprograma)</vt:lpstr>
      <vt:lpstr>Scratch – treći program (interakcija)</vt:lpstr>
      <vt:lpstr>Edukacijski robot mBot</vt:lpstr>
      <vt:lpstr>mBot02 - praćenje linije</vt:lpstr>
      <vt:lpstr>mBot u simulatoru V-REP</vt:lpstr>
      <vt:lpstr>Makeblock - Orion</vt:lpstr>
      <vt:lpstr>mBlock - korištenje mikrokontrolera i i računala (Eni Katanić)</vt:lpstr>
      <vt:lpstr>AKTIVNOST: „Pazi lopta!“</vt:lpstr>
      <vt:lpstr>AKTIVNOST: „Pazi lopta!“</vt:lpstr>
      <vt:lpstr>Programski kod  u tekstualnom obliku</vt:lpstr>
      <vt:lpstr>PowerPoint Presentation</vt:lpstr>
      <vt:lpstr>PowerPoint Presentation</vt:lpstr>
      <vt:lpstr>PowerPoint Presentation</vt:lpstr>
      <vt:lpstr>Programiranje Orion pločice  u Arduino načinu</vt:lpstr>
      <vt:lpstr>Implementacija igra "zmijica" na Orion pločici (Nikola Trstenjak)</vt:lpstr>
      <vt:lpstr>Arduino IDE</vt:lpstr>
      <vt:lpstr>Problemi</vt:lpstr>
      <vt:lpstr>Prvi program za Orion</vt:lpstr>
      <vt:lpstr>Prvi program za Orion</vt:lpstr>
      <vt:lpstr>PowerPoint Presentation</vt:lpstr>
      <vt:lpstr>Adapter RJ25 –  povezivanje standardnih Arduino komponenti na Orion pločicu</vt:lpstr>
      <vt:lpstr>Značenje boja na konektoru RJ25</vt:lpstr>
      <vt:lpstr>Drugi program za Orion</vt:lpstr>
      <vt:lpstr>PowerPoint Presentation</vt:lpstr>
      <vt:lpstr>Drugi program za Orion</vt:lpstr>
      <vt:lpstr>Treći program za Orion</vt:lpstr>
      <vt:lpstr>Serijska komunikacija mikrokontrolera i računala</vt:lpstr>
      <vt:lpstr>Serijski prijenos podataka</vt:lpstr>
      <vt:lpstr>Prikaz otkucaja srca na temelju senzora</vt:lpstr>
      <vt:lpstr>PowerPoint Presentation</vt:lpstr>
      <vt:lpstr>PowerPoint Presentation</vt:lpstr>
      <vt:lpstr>Ostatak prezentacije možete vidjeti na stranicama PRIMATEH-a (poveznica na posljednjoj stranici knjižice)</vt:lpstr>
      <vt:lpstr>Analogni ulaz</vt:lpstr>
      <vt:lpstr>PowerPoint Presentation</vt:lpstr>
      <vt:lpstr>Potenciometar</vt:lpstr>
      <vt:lpstr>PowerPoint Presentation</vt:lpstr>
      <vt:lpstr>Intenzitet svjetlosti</vt:lpstr>
      <vt:lpstr>Udaljenost</vt:lpstr>
      <vt:lpstr>PowerPoint Presentation</vt:lpstr>
      <vt:lpstr>Voltmetar</vt:lpstr>
      <vt:lpstr>Zujalica</vt:lpstr>
      <vt:lpstr>Praćenje linije (senzor crno-bijelo)</vt:lpstr>
      <vt:lpstr>Motor</vt:lpstr>
      <vt:lpstr>Pokret (živa bića)</vt:lpstr>
      <vt:lpstr>Joystick</vt:lpstr>
      <vt:lpstr>Laser</vt:lpstr>
      <vt:lpstr>Uključivanje električnog uređaja putem releja</vt:lpstr>
      <vt:lpstr>Infracrveni prijamnik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Korisničke funkcije</vt:lpstr>
      <vt:lpstr>Dodavanje novih blokova u mBlock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Igaly</dc:creator>
  <cp:lastModifiedBy>Goran Igaly</cp:lastModifiedBy>
  <cp:revision>84</cp:revision>
  <dcterms:created xsi:type="dcterms:W3CDTF">2017-11-29T13:04:55Z</dcterms:created>
  <dcterms:modified xsi:type="dcterms:W3CDTF">2018-06-07T23:33:54Z</dcterms:modified>
</cp:coreProperties>
</file>